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Montserrat Black"/>
      <p:regular r:id="rId17"/>
    </p:embeddedFont>
    <p:embeddedFont>
      <p:font typeface="Montserrat Black"/>
      <p:regular r:id="rId18"/>
    </p:embeddedFont>
    <p:embeddedFont>
      <p:font typeface="Inconsolata"/>
      <p:regular r:id="rId19"/>
    </p:embeddedFont>
    <p:embeddedFont>
      <p:font typeface="Inconsolata"/>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1.xml"/><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slideLayout" Target="../slideLayouts/slideLayout5.xml"/><Relationship Id="rId8"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063972" y="930950"/>
            <a:ext cx="7988856" cy="3558778"/>
          </a:xfrm>
          <a:prstGeom prst="rect">
            <a:avLst/>
          </a:prstGeom>
          <a:noFill/>
          <a:ln/>
        </p:spPr>
        <p:txBody>
          <a:bodyPr wrap="square" lIns="0" tIns="0" rIns="0" bIns="0" rtlCol="0" anchor="t"/>
          <a:lstStyle/>
          <a:p>
            <a:pPr algn="ctr" indent="0" marL="0">
              <a:lnSpc>
                <a:spcPts val="5600"/>
              </a:lnSpc>
              <a:buNone/>
            </a:pPr>
            <a:r>
              <a:rPr lang="en-US" sz="4450" b="1" dirty="0">
                <a:solidFill>
                  <a:srgbClr val="151617"/>
                </a:solidFill>
                <a:latin typeface="Montserrat Black" pitchFamily="34" charset="0"/>
                <a:ea typeface="Montserrat Black" pitchFamily="34" charset="-122"/>
                <a:cs typeface="Montserrat Black" pitchFamily="34" charset="-120"/>
              </a:rPr>
              <a:t>Enhanced Presentation: Automated IIoT Service Deployment Using MEC in Drone-Assisted Smart Agriculture</a:t>
            </a:r>
            <a:endParaRPr lang="en-US" sz="4450" dirty="0"/>
          </a:p>
        </p:txBody>
      </p:sp>
      <p:sp>
        <p:nvSpPr>
          <p:cNvPr id="4" name="Text 1"/>
          <p:cNvSpPr/>
          <p:nvPr/>
        </p:nvSpPr>
        <p:spPr>
          <a:xfrm>
            <a:off x="6063972" y="4737259"/>
            <a:ext cx="7988856" cy="527923"/>
          </a:xfrm>
          <a:prstGeom prst="rect">
            <a:avLst/>
          </a:prstGeom>
          <a:noFill/>
          <a:ln/>
        </p:spPr>
        <p:txBody>
          <a:bodyPr wrap="square" lIns="0" tIns="0" rIns="0" bIns="0" rtlCol="0" anchor="t"/>
          <a:lstStyle/>
          <a:p>
            <a:pPr algn="ctr" indent="0" marL="0">
              <a:lnSpc>
                <a:spcPts val="2050"/>
              </a:lnSpc>
              <a:buNone/>
            </a:pPr>
            <a:r>
              <a:rPr lang="en-US" sz="1250" b="1" dirty="0">
                <a:solidFill>
                  <a:srgbClr val="151617"/>
                </a:solidFill>
                <a:latin typeface="Inconsolata" pitchFamily="34" charset="0"/>
                <a:ea typeface="Inconsolata" pitchFamily="34" charset="-122"/>
                <a:cs typeface="Inconsolata" pitchFamily="34" charset="-120"/>
              </a:rPr>
              <a:t>Project Title:</a:t>
            </a:r>
            <a:pPr algn="ctr" indent="0" marL="0">
              <a:lnSpc>
                <a:spcPts val="2050"/>
              </a:lnSpc>
              <a:buNone/>
            </a:pPr>
            <a:r>
              <a:rPr lang="en-US" sz="1250" dirty="0">
                <a:solidFill>
                  <a:srgbClr val="151617"/>
                </a:solidFill>
                <a:latin typeface="Inconsolata" pitchFamily="34" charset="0"/>
                <a:ea typeface="Inconsolata" pitchFamily="34" charset="-122"/>
                <a:cs typeface="Inconsolata" pitchFamily="34" charset="-120"/>
              </a:rPr>
              <a:t> Automated IIoT Service Deployment in Drone-Assisted Smart Agriculture Using MEC APIs</a:t>
            </a:r>
            <a:endParaRPr lang="en-US" sz="1250" dirty="0"/>
          </a:p>
        </p:txBody>
      </p:sp>
      <p:sp>
        <p:nvSpPr>
          <p:cNvPr id="5" name="Text 2"/>
          <p:cNvSpPr/>
          <p:nvPr/>
        </p:nvSpPr>
        <p:spPr>
          <a:xfrm>
            <a:off x="8820507" y="5512713"/>
            <a:ext cx="2475667" cy="309324"/>
          </a:xfrm>
          <a:prstGeom prst="rect">
            <a:avLst/>
          </a:prstGeom>
          <a:noFill/>
          <a:ln/>
        </p:spPr>
        <p:txBody>
          <a:bodyPr wrap="none" lIns="0" tIns="0" rIns="0" bIns="0" rtlCol="0" anchor="t"/>
          <a:lstStyle/>
          <a:p>
            <a:pPr algn="ctr" indent="0" marL="0">
              <a:lnSpc>
                <a:spcPts val="2400"/>
              </a:lnSpc>
              <a:buNone/>
            </a:pPr>
            <a:r>
              <a:rPr lang="en-US" sz="1900" b="1" dirty="0">
                <a:solidFill>
                  <a:srgbClr val="151617"/>
                </a:solidFill>
                <a:latin typeface="Montserrat Black" pitchFamily="34" charset="0"/>
                <a:ea typeface="Montserrat Black" pitchFamily="34" charset="-122"/>
                <a:cs typeface="Montserrat Black" pitchFamily="34" charset="-120"/>
              </a:rPr>
              <a:t>Done by</a:t>
            </a:r>
            <a:endParaRPr lang="en-US" sz="1900" dirty="0"/>
          </a:p>
        </p:txBody>
      </p:sp>
      <p:sp>
        <p:nvSpPr>
          <p:cNvPr id="6" name="Text 3"/>
          <p:cNvSpPr/>
          <p:nvPr/>
        </p:nvSpPr>
        <p:spPr>
          <a:xfrm>
            <a:off x="6063972" y="6069568"/>
            <a:ext cx="7988856" cy="263962"/>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151617"/>
                </a:solidFill>
                <a:latin typeface="Inconsolata" pitchFamily="34" charset="0"/>
                <a:ea typeface="Inconsolata" pitchFamily="34" charset="-122"/>
                <a:cs typeface="Inconsolata" pitchFamily="34" charset="-120"/>
              </a:rPr>
              <a:t>CB.SC.U4CSE23260</a:t>
            </a:r>
            <a:endParaRPr lang="en-US" sz="1250" dirty="0"/>
          </a:p>
        </p:txBody>
      </p:sp>
      <p:sp>
        <p:nvSpPr>
          <p:cNvPr id="7" name="Text 4"/>
          <p:cNvSpPr/>
          <p:nvPr/>
        </p:nvSpPr>
        <p:spPr>
          <a:xfrm>
            <a:off x="6063972" y="6391275"/>
            <a:ext cx="7988856" cy="263962"/>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151617"/>
                </a:solidFill>
                <a:latin typeface="Inconsolata" pitchFamily="34" charset="0"/>
                <a:ea typeface="Inconsolata" pitchFamily="34" charset="-122"/>
                <a:cs typeface="Inconsolata" pitchFamily="34" charset="-120"/>
              </a:rPr>
              <a:t>CB.SC.U4CSE23241</a:t>
            </a:r>
            <a:endParaRPr lang="en-US" sz="1250" dirty="0"/>
          </a:p>
        </p:txBody>
      </p:sp>
      <p:sp>
        <p:nvSpPr>
          <p:cNvPr id="8" name="Text 5"/>
          <p:cNvSpPr/>
          <p:nvPr/>
        </p:nvSpPr>
        <p:spPr>
          <a:xfrm>
            <a:off x="6063972" y="6712982"/>
            <a:ext cx="7988856" cy="263962"/>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151617"/>
                </a:solidFill>
                <a:latin typeface="Inconsolata" pitchFamily="34" charset="0"/>
                <a:ea typeface="Inconsolata" pitchFamily="34" charset="-122"/>
                <a:cs typeface="Inconsolata" pitchFamily="34" charset="-120"/>
              </a:rPr>
              <a:t>CB.SC.U4CSE23265</a:t>
            </a:r>
            <a:endParaRPr lang="en-US" sz="1250" dirty="0"/>
          </a:p>
        </p:txBody>
      </p:sp>
      <p:sp>
        <p:nvSpPr>
          <p:cNvPr id="9" name="Text 6"/>
          <p:cNvSpPr/>
          <p:nvPr/>
        </p:nvSpPr>
        <p:spPr>
          <a:xfrm>
            <a:off x="6063972" y="7034689"/>
            <a:ext cx="7988856" cy="263962"/>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151617"/>
                </a:solidFill>
                <a:latin typeface="Inconsolata" pitchFamily="34" charset="0"/>
                <a:ea typeface="Inconsolata" pitchFamily="34" charset="-122"/>
                <a:cs typeface="Inconsolata" pitchFamily="34" charset="-120"/>
              </a:rPr>
              <a:t>CB.SC.U4CSE23250</a:t>
            </a:r>
            <a:endParaRPr lang="en-US" sz="12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39140" y="614243"/>
            <a:ext cx="5279588" cy="659844"/>
          </a:xfrm>
          <a:prstGeom prst="rect">
            <a:avLst/>
          </a:prstGeom>
          <a:noFill/>
          <a:ln/>
        </p:spPr>
        <p:txBody>
          <a:bodyPr wrap="none" lIns="0" tIns="0" rIns="0" bIns="0" rtlCol="0" anchor="t"/>
          <a:lstStyle/>
          <a:p>
            <a:pPr algn="l" indent="0" marL="0">
              <a:lnSpc>
                <a:spcPts val="5150"/>
              </a:lnSpc>
              <a:buNone/>
            </a:pPr>
            <a:r>
              <a:rPr lang="en-US" sz="4150" b="1" dirty="0">
                <a:solidFill>
                  <a:srgbClr val="151617"/>
                </a:solidFill>
                <a:latin typeface="Montserrat Black" pitchFamily="34" charset="0"/>
                <a:ea typeface="Montserrat Black" pitchFamily="34" charset="-122"/>
                <a:cs typeface="Montserrat Black" pitchFamily="34" charset="-120"/>
              </a:rPr>
              <a:t>Backup – Q&amp;A</a:t>
            </a:r>
            <a:endParaRPr lang="en-US" sz="4150" dirty="0"/>
          </a:p>
        </p:txBody>
      </p:sp>
      <p:sp>
        <p:nvSpPr>
          <p:cNvPr id="4" name="Text 1"/>
          <p:cNvSpPr/>
          <p:nvPr/>
        </p:nvSpPr>
        <p:spPr>
          <a:xfrm>
            <a:off x="739140" y="1590794"/>
            <a:ext cx="7665720" cy="1689497"/>
          </a:xfrm>
          <a:prstGeom prst="rect">
            <a:avLst/>
          </a:prstGeom>
          <a:noFill/>
          <a:ln/>
        </p:spPr>
        <p:txBody>
          <a:bodyPr wrap="square" lIns="0" tIns="0" rIns="0" bIns="0" rtlCol="0" anchor="t"/>
          <a:lstStyle/>
          <a:p>
            <a:pPr algn="l" indent="0" marL="0">
              <a:lnSpc>
                <a:spcPts val="2650"/>
              </a:lnSpc>
              <a:buNone/>
            </a:pPr>
            <a:r>
              <a:rPr lang="en-US" sz="1650" b="1" dirty="0">
                <a:solidFill>
                  <a:srgbClr val="151617"/>
                </a:solidFill>
                <a:latin typeface="Inconsolata" pitchFamily="34" charset="0"/>
                <a:ea typeface="Inconsolata" pitchFamily="34" charset="-122"/>
                <a:cs typeface="Inconsolata" pitchFamily="34" charset="-120"/>
              </a:rPr>
              <a:t>Quick Summary:</a:t>
            </a:r>
            <a:pPr algn="l" indent="0" marL="0">
              <a:lnSpc>
                <a:spcPts val="2650"/>
              </a:lnSpc>
              <a:buNone/>
            </a:pPr>
            <a:r>
              <a:rPr lang="en-US" sz="1650" dirty="0">
                <a:solidFill>
                  <a:srgbClr val="151617"/>
                </a:solidFill>
                <a:latin typeface="Inconsolata" pitchFamily="34" charset="0"/>
                <a:ea typeface="Inconsolata" pitchFamily="34" charset="-122"/>
                <a:cs typeface="Inconsolata" pitchFamily="34" charset="-120"/>
              </a:rPr>
              <a:t> This project simulated a smart agriculture setup using drones and MEC-based orchestration to automate IIoT service deployment. The orchestrator intelligently chose between edge, fog, and cloud nodes to minimize latency and balance workload. Results showed significant improvements in responsiveness and resource use.</a:t>
            </a:r>
            <a:endParaRPr lang="en-US" sz="1650" dirty="0"/>
          </a:p>
        </p:txBody>
      </p:sp>
      <p:sp>
        <p:nvSpPr>
          <p:cNvPr id="5" name="Text 2"/>
          <p:cNvSpPr/>
          <p:nvPr/>
        </p:nvSpPr>
        <p:spPr>
          <a:xfrm>
            <a:off x="739140" y="3596997"/>
            <a:ext cx="3167658" cy="396002"/>
          </a:xfrm>
          <a:prstGeom prst="rect">
            <a:avLst/>
          </a:prstGeom>
          <a:noFill/>
          <a:ln/>
        </p:spPr>
        <p:txBody>
          <a:bodyPr wrap="none" lIns="0" tIns="0" rIns="0" bIns="0" rtlCol="0" anchor="t"/>
          <a:lstStyle/>
          <a:p>
            <a:pPr algn="l" indent="0" marL="0">
              <a:lnSpc>
                <a:spcPts val="3100"/>
              </a:lnSpc>
              <a:buNone/>
            </a:pPr>
            <a:r>
              <a:rPr lang="en-US" sz="2450" b="1" dirty="0">
                <a:solidFill>
                  <a:srgbClr val="151617"/>
                </a:solidFill>
                <a:latin typeface="Montserrat Black" pitchFamily="34" charset="0"/>
                <a:ea typeface="Montserrat Black" pitchFamily="34" charset="-122"/>
                <a:cs typeface="Montserrat Black" pitchFamily="34" charset="-120"/>
              </a:rPr>
              <a:t>Timeline Diagram:</a:t>
            </a:r>
            <a:endParaRPr lang="en-US" sz="2450" dirty="0"/>
          </a:p>
        </p:txBody>
      </p:sp>
      <p:pic>
        <p:nvPicPr>
          <p:cNvPr id="6" name="Image 1" descr="preencoded.png">    </p:cNvPr>
          <p:cNvPicPr>
            <a:picLocks noChangeAspect="1"/>
          </p:cNvPicPr>
          <p:nvPr/>
        </p:nvPicPr>
        <p:blipFill>
          <a:blip r:embed="rId2"/>
          <a:stretch>
            <a:fillRect/>
          </a:stretch>
        </p:blipFill>
        <p:spPr>
          <a:xfrm>
            <a:off x="739140" y="4309705"/>
            <a:ext cx="7665720" cy="3305651"/>
          </a:xfrm>
          <a:prstGeom prst="rect">
            <a:avLst/>
          </a:prstGeom>
        </p:spPr>
      </p:pic>
      <p:sp>
        <p:nvSpPr>
          <p:cNvPr id="7" name="Text 3"/>
          <p:cNvSpPr/>
          <p:nvPr/>
        </p:nvSpPr>
        <p:spPr>
          <a:xfrm>
            <a:off x="1254947" y="6988481"/>
            <a:ext cx="1739102" cy="217388"/>
          </a:xfrm>
          <a:prstGeom prst="rect">
            <a:avLst/>
          </a:prstGeom>
          <a:noFill/>
          <a:ln/>
        </p:spPr>
        <p:txBody>
          <a:bodyPr wrap="none" lIns="0" tIns="0" rIns="0" bIns="0" rtlCol="0" anchor="t"/>
          <a:lstStyle/>
          <a:p>
            <a:pPr algn="l" indent="0" marL="0">
              <a:lnSpc>
                <a:spcPts val="1650"/>
              </a:lnSpc>
              <a:buNone/>
            </a:pPr>
            <a:r>
              <a:rPr lang="en-US" sz="1350" b="1" dirty="0">
                <a:solidFill>
                  <a:srgbClr val="FFFFFF"/>
                </a:solidFill>
                <a:latin typeface="Montserrat Black" pitchFamily="34" charset="0"/>
                <a:ea typeface="Montserrat Black" pitchFamily="34" charset="-122"/>
                <a:cs typeface="Montserrat Black" pitchFamily="34" charset="-120"/>
              </a:rPr>
              <a:t>Cloud</a:t>
            </a:r>
            <a:endParaRPr lang="en-US" sz="1350" dirty="0"/>
          </a:p>
        </p:txBody>
      </p:sp>
      <p:sp>
        <p:nvSpPr>
          <p:cNvPr id="8" name="Text 4"/>
          <p:cNvSpPr/>
          <p:nvPr/>
        </p:nvSpPr>
        <p:spPr>
          <a:xfrm>
            <a:off x="1254947" y="6223276"/>
            <a:ext cx="1739102" cy="217388"/>
          </a:xfrm>
          <a:prstGeom prst="rect">
            <a:avLst/>
          </a:prstGeom>
          <a:noFill/>
          <a:ln/>
        </p:spPr>
        <p:txBody>
          <a:bodyPr wrap="none" lIns="0" tIns="0" rIns="0" bIns="0" rtlCol="0" anchor="t"/>
          <a:lstStyle/>
          <a:p>
            <a:pPr algn="l" indent="0" marL="0">
              <a:lnSpc>
                <a:spcPts val="1650"/>
              </a:lnSpc>
              <a:buNone/>
            </a:pPr>
            <a:r>
              <a:rPr lang="en-US" sz="1350" b="1" dirty="0">
                <a:solidFill>
                  <a:srgbClr val="FFFFFF"/>
                </a:solidFill>
                <a:latin typeface="Montserrat Black" pitchFamily="34" charset="0"/>
                <a:ea typeface="Montserrat Black" pitchFamily="34" charset="-122"/>
                <a:cs typeface="Montserrat Black" pitchFamily="34" charset="-120"/>
              </a:rPr>
              <a:t>Fog</a:t>
            </a:r>
            <a:endParaRPr lang="en-US" sz="1350" dirty="0"/>
          </a:p>
        </p:txBody>
      </p:sp>
      <p:sp>
        <p:nvSpPr>
          <p:cNvPr id="9" name="Text 5"/>
          <p:cNvSpPr/>
          <p:nvPr/>
        </p:nvSpPr>
        <p:spPr>
          <a:xfrm>
            <a:off x="1254947" y="5465801"/>
            <a:ext cx="1739102" cy="217388"/>
          </a:xfrm>
          <a:prstGeom prst="rect">
            <a:avLst/>
          </a:prstGeom>
          <a:noFill/>
          <a:ln/>
        </p:spPr>
        <p:txBody>
          <a:bodyPr wrap="none" lIns="0" tIns="0" rIns="0" bIns="0" rtlCol="0" anchor="t"/>
          <a:lstStyle/>
          <a:p>
            <a:pPr algn="l" indent="0" marL="0">
              <a:lnSpc>
                <a:spcPts val="1650"/>
              </a:lnSpc>
              <a:buNone/>
            </a:pPr>
            <a:r>
              <a:rPr lang="en-US" sz="1350" b="1" dirty="0">
                <a:solidFill>
                  <a:srgbClr val="FFFFFF"/>
                </a:solidFill>
                <a:latin typeface="Montserrat Black" pitchFamily="34" charset="0"/>
                <a:ea typeface="Montserrat Black" pitchFamily="34" charset="-122"/>
                <a:cs typeface="Montserrat Black" pitchFamily="34" charset="-120"/>
              </a:rPr>
              <a:t>Edge</a:t>
            </a:r>
            <a:endParaRPr lang="en-US" sz="1350" dirty="0"/>
          </a:p>
        </p:txBody>
      </p:sp>
      <p:sp>
        <p:nvSpPr>
          <p:cNvPr id="10" name="Text 6"/>
          <p:cNvSpPr/>
          <p:nvPr/>
        </p:nvSpPr>
        <p:spPr>
          <a:xfrm>
            <a:off x="1254947" y="4700596"/>
            <a:ext cx="1739102" cy="217388"/>
          </a:xfrm>
          <a:prstGeom prst="rect">
            <a:avLst/>
          </a:prstGeom>
          <a:noFill/>
          <a:ln/>
        </p:spPr>
        <p:txBody>
          <a:bodyPr wrap="none" lIns="0" tIns="0" rIns="0" bIns="0" rtlCol="0" anchor="t"/>
          <a:lstStyle/>
          <a:p>
            <a:pPr algn="l" indent="0" marL="0">
              <a:lnSpc>
                <a:spcPts val="1650"/>
              </a:lnSpc>
              <a:buNone/>
            </a:pPr>
            <a:r>
              <a:rPr lang="en-US" sz="1350" b="1" dirty="0">
                <a:solidFill>
                  <a:srgbClr val="FFFFFF"/>
                </a:solidFill>
                <a:latin typeface="Montserrat Black" pitchFamily="34" charset="0"/>
                <a:ea typeface="Montserrat Black" pitchFamily="34" charset="-122"/>
                <a:cs typeface="Montserrat Black" pitchFamily="34" charset="-120"/>
              </a:rPr>
              <a:t>Drone Sensor</a:t>
            </a:r>
            <a:endParaRPr lang="en-US" sz="1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38545" y="760452"/>
            <a:ext cx="7666911" cy="1978104"/>
          </a:xfrm>
          <a:prstGeom prst="rect">
            <a:avLst/>
          </a:prstGeom>
          <a:noFill/>
          <a:ln/>
        </p:spPr>
        <p:txBody>
          <a:bodyPr wrap="square" lIns="0" tIns="0" rIns="0" bIns="0" rtlCol="0" anchor="t"/>
          <a:lstStyle/>
          <a:p>
            <a:pPr algn="l" indent="0" marL="0">
              <a:lnSpc>
                <a:spcPts val="5150"/>
              </a:lnSpc>
              <a:buNone/>
            </a:pPr>
            <a:r>
              <a:rPr lang="en-US" sz="4150" b="1" dirty="0">
                <a:solidFill>
                  <a:srgbClr val="151617"/>
                </a:solidFill>
                <a:latin typeface="Montserrat Black" pitchFamily="34" charset="0"/>
                <a:ea typeface="Montserrat Black" pitchFamily="34" charset="-122"/>
                <a:cs typeface="Montserrat Black" pitchFamily="34" charset="-120"/>
              </a:rPr>
              <a:t>The Challenge: Why Edge Computing is Critical for Agricultural Drones</a:t>
            </a:r>
            <a:endParaRPr lang="en-US" sz="4150" dirty="0"/>
          </a:p>
        </p:txBody>
      </p:sp>
      <p:sp>
        <p:nvSpPr>
          <p:cNvPr id="4" name="Shape 1"/>
          <p:cNvSpPr/>
          <p:nvPr/>
        </p:nvSpPr>
        <p:spPr>
          <a:xfrm>
            <a:off x="738545" y="3055025"/>
            <a:ext cx="3727966" cy="2604016"/>
          </a:xfrm>
          <a:prstGeom prst="roundRect">
            <a:avLst>
              <a:gd name="adj" fmla="val 4214"/>
            </a:avLst>
          </a:prstGeom>
          <a:solidFill>
            <a:srgbClr val="F8ECE4"/>
          </a:solidFill>
          <a:ln w="22860">
            <a:solidFill>
              <a:srgbClr val="151617"/>
            </a:solidFill>
            <a:prstDash val="solid"/>
          </a:ln>
          <a:effectLst>
            <a:outerShdw sx="100000" sy="100000" kx="0" ky="0" algn="bl" rotWithShape="0" blurRad="0" dist="19050" dir="2700000">
              <a:srgbClr val="151617">
                <a:alpha val="100000"/>
              </a:srgbClr>
            </a:outerShdw>
          </a:effectLst>
        </p:spPr>
      </p:sp>
      <p:sp>
        <p:nvSpPr>
          <p:cNvPr id="5" name="Shape 2"/>
          <p:cNvSpPr/>
          <p:nvPr/>
        </p:nvSpPr>
        <p:spPr>
          <a:xfrm>
            <a:off x="715685" y="3055025"/>
            <a:ext cx="91440" cy="2604016"/>
          </a:xfrm>
          <a:prstGeom prst="roundRect">
            <a:avLst>
              <a:gd name="adj" fmla="val 10000"/>
            </a:avLst>
          </a:prstGeom>
          <a:solidFill>
            <a:srgbClr val="151617"/>
          </a:solidFill>
          <a:ln/>
        </p:spPr>
      </p:sp>
      <p:sp>
        <p:nvSpPr>
          <p:cNvPr id="6" name="Text 3"/>
          <p:cNvSpPr/>
          <p:nvPr/>
        </p:nvSpPr>
        <p:spPr>
          <a:xfrm>
            <a:off x="1040963" y="3288863"/>
            <a:ext cx="2846427" cy="329803"/>
          </a:xfrm>
          <a:prstGeom prst="rect">
            <a:avLst/>
          </a:prstGeom>
          <a:noFill/>
          <a:ln/>
        </p:spPr>
        <p:txBody>
          <a:bodyPr wrap="none" lIns="0" tIns="0" rIns="0" bIns="0" rtlCol="0" anchor="t"/>
          <a:lstStyle/>
          <a:p>
            <a:pPr algn="l" indent="0" marL="0">
              <a:lnSpc>
                <a:spcPts val="2550"/>
              </a:lnSpc>
              <a:buNone/>
            </a:pPr>
            <a:r>
              <a:rPr lang="en-US" sz="2050" b="1" dirty="0">
                <a:solidFill>
                  <a:srgbClr val="151617"/>
                </a:solidFill>
                <a:latin typeface="Montserrat Black" pitchFamily="34" charset="0"/>
                <a:ea typeface="Montserrat Black" pitchFamily="34" charset="-122"/>
                <a:cs typeface="Montserrat Black" pitchFamily="34" charset="-120"/>
              </a:rPr>
              <a:t>Real-time Decisions</a:t>
            </a:r>
            <a:endParaRPr lang="en-US" sz="2050" dirty="0"/>
          </a:p>
        </p:txBody>
      </p:sp>
      <p:sp>
        <p:nvSpPr>
          <p:cNvPr id="7" name="Text 4"/>
          <p:cNvSpPr/>
          <p:nvPr/>
        </p:nvSpPr>
        <p:spPr>
          <a:xfrm>
            <a:off x="1040963" y="3745230"/>
            <a:ext cx="3191708" cy="1012627"/>
          </a:xfrm>
          <a:prstGeom prst="rect">
            <a:avLst/>
          </a:prstGeom>
          <a:noFill/>
          <a:ln/>
        </p:spPr>
        <p:txBody>
          <a:bodyPr wrap="square" lIns="0" tIns="0" rIns="0" bIns="0" rtlCol="0" anchor="t"/>
          <a:lstStyle/>
          <a:p>
            <a:pPr algn="l" indent="0" marL="0">
              <a:lnSpc>
                <a:spcPts val="2650"/>
              </a:lnSpc>
              <a:buNone/>
            </a:pPr>
            <a:r>
              <a:rPr lang="en-US" sz="1650" dirty="0">
                <a:solidFill>
                  <a:srgbClr val="151617"/>
                </a:solidFill>
                <a:latin typeface="Inconsolata" pitchFamily="34" charset="0"/>
                <a:ea typeface="Inconsolata" pitchFamily="34" charset="-122"/>
                <a:cs typeface="Inconsolata" pitchFamily="34" charset="-120"/>
              </a:rPr>
              <a:t>Immediate data processing for precision spraying and rapid disease detection.</a:t>
            </a:r>
            <a:endParaRPr lang="en-US" sz="1650" dirty="0"/>
          </a:p>
        </p:txBody>
      </p:sp>
      <p:sp>
        <p:nvSpPr>
          <p:cNvPr id="8" name="Shape 5"/>
          <p:cNvSpPr/>
          <p:nvPr/>
        </p:nvSpPr>
        <p:spPr>
          <a:xfrm>
            <a:off x="4677489" y="3055025"/>
            <a:ext cx="3727966" cy="2604016"/>
          </a:xfrm>
          <a:prstGeom prst="roundRect">
            <a:avLst>
              <a:gd name="adj" fmla="val 4214"/>
            </a:avLst>
          </a:prstGeom>
          <a:solidFill>
            <a:srgbClr val="F8ECE4"/>
          </a:solidFill>
          <a:ln w="22860">
            <a:solidFill>
              <a:srgbClr val="151617"/>
            </a:solidFill>
            <a:prstDash val="solid"/>
          </a:ln>
          <a:effectLst>
            <a:outerShdw sx="100000" sy="100000" kx="0" ky="0" algn="bl" rotWithShape="0" blurRad="0" dist="19050" dir="2700000">
              <a:srgbClr val="151617">
                <a:alpha val="100000"/>
              </a:srgbClr>
            </a:outerShdw>
          </a:effectLst>
        </p:spPr>
      </p:sp>
      <p:sp>
        <p:nvSpPr>
          <p:cNvPr id="9" name="Shape 6"/>
          <p:cNvSpPr/>
          <p:nvPr/>
        </p:nvSpPr>
        <p:spPr>
          <a:xfrm>
            <a:off x="4654629" y="3055025"/>
            <a:ext cx="91440" cy="2604016"/>
          </a:xfrm>
          <a:prstGeom prst="roundRect">
            <a:avLst>
              <a:gd name="adj" fmla="val 10000"/>
            </a:avLst>
          </a:prstGeom>
          <a:solidFill>
            <a:srgbClr val="151617"/>
          </a:solidFill>
          <a:ln/>
        </p:spPr>
      </p:sp>
      <p:sp>
        <p:nvSpPr>
          <p:cNvPr id="10" name="Text 7"/>
          <p:cNvSpPr/>
          <p:nvPr/>
        </p:nvSpPr>
        <p:spPr>
          <a:xfrm>
            <a:off x="4979908" y="3288863"/>
            <a:ext cx="3191708" cy="659606"/>
          </a:xfrm>
          <a:prstGeom prst="rect">
            <a:avLst/>
          </a:prstGeom>
          <a:noFill/>
          <a:ln/>
        </p:spPr>
        <p:txBody>
          <a:bodyPr wrap="square" lIns="0" tIns="0" rIns="0" bIns="0" rtlCol="0" anchor="t"/>
          <a:lstStyle/>
          <a:p>
            <a:pPr algn="l" indent="0" marL="0">
              <a:lnSpc>
                <a:spcPts val="2550"/>
              </a:lnSpc>
              <a:buNone/>
            </a:pPr>
            <a:r>
              <a:rPr lang="en-US" sz="2050" b="1" dirty="0">
                <a:solidFill>
                  <a:srgbClr val="151617"/>
                </a:solidFill>
                <a:latin typeface="Montserrat Black" pitchFamily="34" charset="0"/>
                <a:ea typeface="Montserrat Black" pitchFamily="34" charset="-122"/>
                <a:cs typeface="Montserrat Black" pitchFamily="34" charset="-120"/>
              </a:rPr>
              <a:t>Bandwidth Constraints</a:t>
            </a:r>
            <a:endParaRPr lang="en-US" sz="2050" dirty="0"/>
          </a:p>
        </p:txBody>
      </p:sp>
      <p:sp>
        <p:nvSpPr>
          <p:cNvPr id="11" name="Text 8"/>
          <p:cNvSpPr/>
          <p:nvPr/>
        </p:nvSpPr>
        <p:spPr>
          <a:xfrm>
            <a:off x="4979908" y="4075033"/>
            <a:ext cx="3191708" cy="1350169"/>
          </a:xfrm>
          <a:prstGeom prst="rect">
            <a:avLst/>
          </a:prstGeom>
          <a:noFill/>
          <a:ln/>
        </p:spPr>
        <p:txBody>
          <a:bodyPr wrap="square" lIns="0" tIns="0" rIns="0" bIns="0" rtlCol="0" anchor="t"/>
          <a:lstStyle/>
          <a:p>
            <a:pPr algn="l" indent="0" marL="0">
              <a:lnSpc>
                <a:spcPts val="2650"/>
              </a:lnSpc>
              <a:buNone/>
            </a:pPr>
            <a:r>
              <a:rPr lang="en-US" sz="1650" dirty="0">
                <a:solidFill>
                  <a:srgbClr val="151617"/>
                </a:solidFill>
                <a:latin typeface="Inconsolata" pitchFamily="34" charset="0"/>
                <a:ea typeface="Inconsolata" pitchFamily="34" charset="-122"/>
                <a:cs typeface="Inconsolata" pitchFamily="34" charset="-120"/>
              </a:rPr>
              <a:t>Remote agricultural areas often lack robust, high-bandwidth network infrastructure.</a:t>
            </a:r>
            <a:endParaRPr lang="en-US" sz="1650" dirty="0"/>
          </a:p>
        </p:txBody>
      </p:sp>
      <p:sp>
        <p:nvSpPr>
          <p:cNvPr id="12" name="Shape 9"/>
          <p:cNvSpPr/>
          <p:nvPr/>
        </p:nvSpPr>
        <p:spPr>
          <a:xfrm>
            <a:off x="738545" y="5870019"/>
            <a:ext cx="7666911" cy="1599128"/>
          </a:xfrm>
          <a:prstGeom prst="roundRect">
            <a:avLst>
              <a:gd name="adj" fmla="val 6862"/>
            </a:avLst>
          </a:prstGeom>
          <a:solidFill>
            <a:srgbClr val="F8ECE4"/>
          </a:solidFill>
          <a:ln w="22860">
            <a:solidFill>
              <a:srgbClr val="151617"/>
            </a:solidFill>
            <a:prstDash val="solid"/>
          </a:ln>
          <a:effectLst>
            <a:outerShdw sx="100000" sy="100000" kx="0" ky="0" algn="bl" rotWithShape="0" blurRad="0" dist="19050" dir="2700000">
              <a:srgbClr val="151617">
                <a:alpha val="100000"/>
              </a:srgbClr>
            </a:outerShdw>
          </a:effectLst>
        </p:spPr>
      </p:sp>
      <p:sp>
        <p:nvSpPr>
          <p:cNvPr id="13" name="Shape 10"/>
          <p:cNvSpPr/>
          <p:nvPr/>
        </p:nvSpPr>
        <p:spPr>
          <a:xfrm>
            <a:off x="715685" y="5870019"/>
            <a:ext cx="91440" cy="1599128"/>
          </a:xfrm>
          <a:prstGeom prst="roundRect">
            <a:avLst>
              <a:gd name="adj" fmla="val 10000"/>
            </a:avLst>
          </a:prstGeom>
          <a:solidFill>
            <a:srgbClr val="151617"/>
          </a:solidFill>
          <a:ln/>
        </p:spPr>
      </p:sp>
      <p:sp>
        <p:nvSpPr>
          <p:cNvPr id="14" name="Text 11"/>
          <p:cNvSpPr/>
          <p:nvPr/>
        </p:nvSpPr>
        <p:spPr>
          <a:xfrm>
            <a:off x="1040963" y="6103858"/>
            <a:ext cx="2646283" cy="329803"/>
          </a:xfrm>
          <a:prstGeom prst="rect">
            <a:avLst/>
          </a:prstGeom>
          <a:noFill/>
          <a:ln/>
        </p:spPr>
        <p:txBody>
          <a:bodyPr wrap="none" lIns="0" tIns="0" rIns="0" bIns="0" rtlCol="0" anchor="t"/>
          <a:lstStyle/>
          <a:p>
            <a:pPr algn="l" indent="0" marL="0">
              <a:lnSpc>
                <a:spcPts val="2550"/>
              </a:lnSpc>
              <a:buNone/>
            </a:pPr>
            <a:r>
              <a:rPr lang="en-US" sz="2050" b="1" dirty="0">
                <a:solidFill>
                  <a:srgbClr val="151617"/>
                </a:solidFill>
                <a:latin typeface="Montserrat Black" pitchFamily="34" charset="0"/>
                <a:ea typeface="Montserrat Black" pitchFamily="34" charset="-122"/>
                <a:cs typeface="Montserrat Black" pitchFamily="34" charset="-120"/>
              </a:rPr>
              <a:t>Offline Operations</a:t>
            </a:r>
            <a:endParaRPr lang="en-US" sz="2050" dirty="0"/>
          </a:p>
        </p:txBody>
      </p:sp>
      <p:sp>
        <p:nvSpPr>
          <p:cNvPr id="15" name="Text 12"/>
          <p:cNvSpPr/>
          <p:nvPr/>
        </p:nvSpPr>
        <p:spPr>
          <a:xfrm>
            <a:off x="1040963" y="6560225"/>
            <a:ext cx="7130653" cy="675084"/>
          </a:xfrm>
          <a:prstGeom prst="rect">
            <a:avLst/>
          </a:prstGeom>
          <a:noFill/>
          <a:ln/>
        </p:spPr>
        <p:txBody>
          <a:bodyPr wrap="square" lIns="0" tIns="0" rIns="0" bIns="0" rtlCol="0" anchor="t"/>
          <a:lstStyle/>
          <a:p>
            <a:pPr algn="l" indent="0" marL="0">
              <a:lnSpc>
                <a:spcPts val="2650"/>
              </a:lnSpc>
              <a:buNone/>
            </a:pPr>
            <a:r>
              <a:rPr lang="en-US" sz="1650" dirty="0">
                <a:solidFill>
                  <a:srgbClr val="151617"/>
                </a:solidFill>
                <a:latin typeface="Inconsolata" pitchFamily="34" charset="0"/>
                <a:ea typeface="Inconsolata" pitchFamily="34" charset="-122"/>
                <a:cs typeface="Inconsolata" pitchFamily="34" charset="-120"/>
              </a:rPr>
              <a:t>Reliable functionality even when cloud connectivity is intermittent or unavailable.</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73894" y="529471"/>
            <a:ext cx="13282613" cy="1203246"/>
          </a:xfrm>
          <a:prstGeom prst="rect">
            <a:avLst/>
          </a:prstGeom>
          <a:noFill/>
          <a:ln/>
        </p:spPr>
        <p:txBody>
          <a:bodyPr wrap="square" lIns="0" tIns="0" rIns="0" bIns="0" rtlCol="0" anchor="t"/>
          <a:lstStyle/>
          <a:p>
            <a:pPr algn="l" indent="0" marL="0">
              <a:lnSpc>
                <a:spcPts val="4700"/>
              </a:lnSpc>
              <a:buNone/>
            </a:pPr>
            <a:r>
              <a:rPr lang="en-US" sz="3750" b="1" dirty="0">
                <a:solidFill>
                  <a:srgbClr val="151617"/>
                </a:solidFill>
                <a:latin typeface="Montserrat Black" pitchFamily="34" charset="0"/>
                <a:ea typeface="Montserrat Black" pitchFamily="34" charset="-122"/>
                <a:cs typeface="Montserrat Black" pitchFamily="34" charset="-120"/>
              </a:rPr>
              <a:t>The Challenge: Why Edge Computing is Critical for Agricultural Drones</a:t>
            </a:r>
            <a:endParaRPr lang="en-US" sz="3750" dirty="0"/>
          </a:p>
        </p:txBody>
      </p:sp>
      <p:sp>
        <p:nvSpPr>
          <p:cNvPr id="3" name="Text 1"/>
          <p:cNvSpPr/>
          <p:nvPr/>
        </p:nvSpPr>
        <p:spPr>
          <a:xfrm>
            <a:off x="673894" y="2194679"/>
            <a:ext cx="6406515" cy="616029"/>
          </a:xfrm>
          <a:prstGeom prst="rect">
            <a:avLst/>
          </a:prstGeom>
          <a:noFill/>
          <a:ln/>
        </p:spPr>
        <p:txBody>
          <a:bodyPr wrap="square" lIns="0" tIns="0" rIns="0" bIns="0" rtlCol="0" anchor="t"/>
          <a:lstStyle/>
          <a:p>
            <a:pPr algn="l" indent="0" marL="0">
              <a:lnSpc>
                <a:spcPts val="2400"/>
              </a:lnSpc>
              <a:buNone/>
            </a:pPr>
            <a:r>
              <a:rPr lang="en-US" sz="1500" dirty="0">
                <a:solidFill>
                  <a:srgbClr val="151617"/>
                </a:solidFill>
                <a:latin typeface="Inconsolata" pitchFamily="34" charset="0"/>
                <a:ea typeface="Inconsolata" pitchFamily="34" charset="-122"/>
                <a:cs typeface="Inconsolata" pitchFamily="34" charset="-120"/>
              </a:rPr>
              <a:t>Agriculture increasingly uses drones for real-time crop monitoring, soil analysis, and pest detection.</a:t>
            </a:r>
            <a:endParaRPr lang="en-US" sz="1500" dirty="0"/>
          </a:p>
        </p:txBody>
      </p:sp>
      <p:sp>
        <p:nvSpPr>
          <p:cNvPr id="4" name="Text 2"/>
          <p:cNvSpPr/>
          <p:nvPr/>
        </p:nvSpPr>
        <p:spPr>
          <a:xfrm>
            <a:off x="673894" y="2983944"/>
            <a:ext cx="6406515" cy="616029"/>
          </a:xfrm>
          <a:prstGeom prst="rect">
            <a:avLst/>
          </a:prstGeom>
          <a:noFill/>
          <a:ln/>
        </p:spPr>
        <p:txBody>
          <a:bodyPr wrap="square" lIns="0" tIns="0" rIns="0" bIns="0" rtlCol="0" anchor="t"/>
          <a:lstStyle/>
          <a:p>
            <a:pPr algn="l" indent="0" marL="0">
              <a:lnSpc>
                <a:spcPts val="2400"/>
              </a:lnSpc>
              <a:buNone/>
            </a:pPr>
            <a:r>
              <a:rPr lang="en-US" sz="1500" dirty="0">
                <a:solidFill>
                  <a:srgbClr val="151617"/>
                </a:solidFill>
                <a:latin typeface="Inconsolata" pitchFamily="34" charset="0"/>
                <a:ea typeface="Inconsolata" pitchFamily="34" charset="-122"/>
                <a:cs typeface="Inconsolata" pitchFamily="34" charset="-120"/>
              </a:rPr>
              <a:t>Raw sensor data from drones needs immediate analysis to enable on-the-fly decisions.</a:t>
            </a:r>
            <a:endParaRPr lang="en-US" sz="1500" dirty="0"/>
          </a:p>
        </p:txBody>
      </p:sp>
      <p:sp>
        <p:nvSpPr>
          <p:cNvPr id="5" name="Text 3"/>
          <p:cNvSpPr/>
          <p:nvPr/>
        </p:nvSpPr>
        <p:spPr>
          <a:xfrm>
            <a:off x="673894" y="3773210"/>
            <a:ext cx="6406515" cy="616029"/>
          </a:xfrm>
          <a:prstGeom prst="rect">
            <a:avLst/>
          </a:prstGeom>
          <a:noFill/>
          <a:ln/>
        </p:spPr>
        <p:txBody>
          <a:bodyPr wrap="square" lIns="0" tIns="0" rIns="0" bIns="0" rtlCol="0" anchor="t"/>
          <a:lstStyle/>
          <a:p>
            <a:pPr algn="l" indent="0" marL="0">
              <a:lnSpc>
                <a:spcPts val="2400"/>
              </a:lnSpc>
              <a:buNone/>
            </a:pPr>
            <a:r>
              <a:rPr lang="en-US" sz="1500" dirty="0">
                <a:solidFill>
                  <a:srgbClr val="151617"/>
                </a:solidFill>
                <a:latin typeface="Inconsolata" pitchFamily="34" charset="0"/>
                <a:ea typeface="Inconsolata" pitchFamily="34" charset="-122"/>
                <a:cs typeface="Inconsolata" pitchFamily="34" charset="-120"/>
              </a:rPr>
              <a:t>Relying on cloud-only processing introduces unacceptable latency for time-sensitive agricultural responses.</a:t>
            </a:r>
            <a:endParaRPr lang="en-US" sz="1500" dirty="0"/>
          </a:p>
        </p:txBody>
      </p:sp>
      <p:sp>
        <p:nvSpPr>
          <p:cNvPr id="6" name="Text 4"/>
          <p:cNvSpPr/>
          <p:nvPr/>
        </p:nvSpPr>
        <p:spPr>
          <a:xfrm>
            <a:off x="7557611" y="2213967"/>
            <a:ext cx="2888099" cy="360998"/>
          </a:xfrm>
          <a:prstGeom prst="rect">
            <a:avLst/>
          </a:prstGeom>
          <a:noFill/>
          <a:ln/>
        </p:spPr>
        <p:txBody>
          <a:bodyPr wrap="none" lIns="0" tIns="0" rIns="0" bIns="0" rtlCol="0" anchor="t"/>
          <a:lstStyle/>
          <a:p>
            <a:pPr algn="l" indent="0" marL="0">
              <a:lnSpc>
                <a:spcPts val="2800"/>
              </a:lnSpc>
              <a:buNone/>
            </a:pPr>
            <a:r>
              <a:rPr lang="en-US" sz="2250" b="1" dirty="0">
                <a:solidFill>
                  <a:srgbClr val="151617"/>
                </a:solidFill>
                <a:latin typeface="Montserrat Black" pitchFamily="34" charset="0"/>
                <a:ea typeface="Montserrat Black" pitchFamily="34" charset="-122"/>
                <a:cs typeface="Montserrat Black" pitchFamily="34" charset="-120"/>
              </a:rPr>
              <a:t>Task Splitting:</a:t>
            </a:r>
            <a:endParaRPr lang="en-US" sz="2250" dirty="0"/>
          </a:p>
        </p:txBody>
      </p:sp>
      <p:sp>
        <p:nvSpPr>
          <p:cNvPr id="7" name="Shape 5"/>
          <p:cNvSpPr/>
          <p:nvPr/>
        </p:nvSpPr>
        <p:spPr>
          <a:xfrm>
            <a:off x="7557611" y="2791539"/>
            <a:ext cx="6406515" cy="1540073"/>
          </a:xfrm>
          <a:prstGeom prst="roundRect">
            <a:avLst>
              <a:gd name="adj" fmla="val 7125"/>
            </a:avLst>
          </a:prstGeom>
          <a:solidFill>
            <a:srgbClr val="F8ECE4"/>
          </a:solidFill>
          <a:ln w="22860">
            <a:solidFill>
              <a:srgbClr val="151617"/>
            </a:solidFill>
            <a:prstDash val="solid"/>
          </a:ln>
          <a:effectLst>
            <a:outerShdw sx="100000" sy="100000" kx="0" ky="0" algn="bl" rotWithShape="0" blurRad="0" dist="17780" dir="2700000">
              <a:srgbClr val="151617">
                <a:alpha val="100000"/>
              </a:srgbClr>
            </a:outerShdw>
          </a:effectLst>
        </p:spPr>
      </p:sp>
      <p:sp>
        <p:nvSpPr>
          <p:cNvPr id="8" name="Shape 6"/>
          <p:cNvSpPr/>
          <p:nvPr/>
        </p:nvSpPr>
        <p:spPr>
          <a:xfrm>
            <a:off x="7534751" y="2791539"/>
            <a:ext cx="91440" cy="1540073"/>
          </a:xfrm>
          <a:prstGeom prst="roundRect">
            <a:avLst>
              <a:gd name="adj" fmla="val 10000"/>
            </a:avLst>
          </a:prstGeom>
          <a:solidFill>
            <a:srgbClr val="151617"/>
          </a:solidFill>
          <a:ln/>
        </p:spPr>
      </p:sp>
      <p:sp>
        <p:nvSpPr>
          <p:cNvPr id="9" name="Text 7"/>
          <p:cNvSpPr/>
          <p:nvPr/>
        </p:nvSpPr>
        <p:spPr>
          <a:xfrm>
            <a:off x="7841575" y="3006923"/>
            <a:ext cx="2406729" cy="300752"/>
          </a:xfrm>
          <a:prstGeom prst="rect">
            <a:avLst/>
          </a:prstGeom>
          <a:noFill/>
          <a:ln/>
        </p:spPr>
        <p:txBody>
          <a:bodyPr wrap="none" lIns="0" tIns="0" rIns="0" bIns="0" rtlCol="0" anchor="t"/>
          <a:lstStyle/>
          <a:p>
            <a:pPr algn="l" indent="0" marL="0">
              <a:lnSpc>
                <a:spcPts val="2350"/>
              </a:lnSpc>
              <a:buNone/>
            </a:pPr>
            <a:r>
              <a:rPr lang="en-US" sz="1850" b="1" dirty="0">
                <a:solidFill>
                  <a:srgbClr val="151617"/>
                </a:solidFill>
                <a:latin typeface="Montserrat Black" pitchFamily="34" charset="0"/>
                <a:ea typeface="Montserrat Black" pitchFamily="34" charset="-122"/>
                <a:cs typeface="Montserrat Black" pitchFamily="34" charset="-120"/>
              </a:rPr>
              <a:t>Edge:</a:t>
            </a:r>
            <a:endParaRPr lang="en-US" sz="1850" dirty="0"/>
          </a:p>
        </p:txBody>
      </p:sp>
      <p:sp>
        <p:nvSpPr>
          <p:cNvPr id="10" name="Text 8"/>
          <p:cNvSpPr/>
          <p:nvPr/>
        </p:nvSpPr>
        <p:spPr>
          <a:xfrm>
            <a:off x="7841575" y="3500199"/>
            <a:ext cx="5907167" cy="616029"/>
          </a:xfrm>
          <a:prstGeom prst="rect">
            <a:avLst/>
          </a:prstGeom>
          <a:noFill/>
          <a:ln/>
        </p:spPr>
        <p:txBody>
          <a:bodyPr wrap="square" lIns="0" tIns="0" rIns="0" bIns="0" rtlCol="0" anchor="t"/>
          <a:lstStyle/>
          <a:p>
            <a:pPr algn="l" indent="0" marL="0">
              <a:lnSpc>
                <a:spcPts val="2400"/>
              </a:lnSpc>
              <a:buNone/>
            </a:pPr>
            <a:r>
              <a:rPr lang="en-US" sz="1500" dirty="0">
                <a:solidFill>
                  <a:srgbClr val="151617"/>
                </a:solidFill>
                <a:latin typeface="Inconsolata" pitchFamily="34" charset="0"/>
                <a:ea typeface="Inconsolata" pitchFamily="34" charset="-122"/>
                <a:cs typeface="Inconsolata" pitchFamily="34" charset="-120"/>
              </a:rPr>
              <a:t>Run object detection and image classification on the drone itself or nearby field unit</a:t>
            </a:r>
            <a:endParaRPr lang="en-US" sz="1500" dirty="0"/>
          </a:p>
        </p:txBody>
      </p:sp>
      <p:sp>
        <p:nvSpPr>
          <p:cNvPr id="11" name="Shape 9"/>
          <p:cNvSpPr/>
          <p:nvPr/>
        </p:nvSpPr>
        <p:spPr>
          <a:xfrm>
            <a:off x="7557611" y="4524137"/>
            <a:ext cx="6406515" cy="1232059"/>
          </a:xfrm>
          <a:prstGeom prst="roundRect">
            <a:avLst>
              <a:gd name="adj" fmla="val 8906"/>
            </a:avLst>
          </a:prstGeom>
          <a:solidFill>
            <a:srgbClr val="F8ECE4"/>
          </a:solidFill>
          <a:ln w="22860">
            <a:solidFill>
              <a:srgbClr val="151617"/>
            </a:solidFill>
            <a:prstDash val="solid"/>
          </a:ln>
          <a:effectLst>
            <a:outerShdw sx="100000" sy="100000" kx="0" ky="0" algn="bl" rotWithShape="0" blurRad="0" dist="17780" dir="2700000">
              <a:srgbClr val="151617">
                <a:alpha val="100000"/>
              </a:srgbClr>
            </a:outerShdw>
          </a:effectLst>
        </p:spPr>
      </p:sp>
      <p:sp>
        <p:nvSpPr>
          <p:cNvPr id="12" name="Shape 10"/>
          <p:cNvSpPr/>
          <p:nvPr/>
        </p:nvSpPr>
        <p:spPr>
          <a:xfrm>
            <a:off x="7534751" y="4524137"/>
            <a:ext cx="91440" cy="1232059"/>
          </a:xfrm>
          <a:prstGeom prst="roundRect">
            <a:avLst>
              <a:gd name="adj" fmla="val 10000"/>
            </a:avLst>
          </a:prstGeom>
          <a:solidFill>
            <a:srgbClr val="151617"/>
          </a:solidFill>
          <a:ln/>
        </p:spPr>
      </p:sp>
      <p:sp>
        <p:nvSpPr>
          <p:cNvPr id="13" name="Text 11"/>
          <p:cNvSpPr/>
          <p:nvPr/>
        </p:nvSpPr>
        <p:spPr>
          <a:xfrm>
            <a:off x="7841575" y="4739521"/>
            <a:ext cx="2406729" cy="300752"/>
          </a:xfrm>
          <a:prstGeom prst="rect">
            <a:avLst/>
          </a:prstGeom>
          <a:noFill/>
          <a:ln/>
        </p:spPr>
        <p:txBody>
          <a:bodyPr wrap="none" lIns="0" tIns="0" rIns="0" bIns="0" rtlCol="0" anchor="t"/>
          <a:lstStyle/>
          <a:p>
            <a:pPr algn="l" indent="0" marL="0">
              <a:lnSpc>
                <a:spcPts val="2350"/>
              </a:lnSpc>
              <a:buNone/>
            </a:pPr>
            <a:r>
              <a:rPr lang="en-US" sz="1850" b="1" dirty="0">
                <a:solidFill>
                  <a:srgbClr val="151617"/>
                </a:solidFill>
                <a:latin typeface="Montserrat Black" pitchFamily="34" charset="0"/>
                <a:ea typeface="Montserrat Black" pitchFamily="34" charset="-122"/>
                <a:cs typeface="Montserrat Black" pitchFamily="34" charset="-120"/>
              </a:rPr>
              <a:t>Fog:</a:t>
            </a:r>
            <a:endParaRPr lang="en-US" sz="1850" dirty="0"/>
          </a:p>
        </p:txBody>
      </p:sp>
      <p:sp>
        <p:nvSpPr>
          <p:cNvPr id="14" name="Text 12"/>
          <p:cNvSpPr/>
          <p:nvPr/>
        </p:nvSpPr>
        <p:spPr>
          <a:xfrm>
            <a:off x="7841575" y="5232797"/>
            <a:ext cx="5907167" cy="308015"/>
          </a:xfrm>
          <a:prstGeom prst="rect">
            <a:avLst/>
          </a:prstGeom>
          <a:noFill/>
          <a:ln/>
        </p:spPr>
        <p:txBody>
          <a:bodyPr wrap="none" lIns="0" tIns="0" rIns="0" bIns="0" rtlCol="0" anchor="t"/>
          <a:lstStyle/>
          <a:p>
            <a:pPr algn="l" indent="0" marL="0">
              <a:lnSpc>
                <a:spcPts val="2400"/>
              </a:lnSpc>
              <a:buNone/>
            </a:pPr>
            <a:r>
              <a:rPr lang="en-US" sz="1500" dirty="0">
                <a:solidFill>
                  <a:srgbClr val="151617"/>
                </a:solidFill>
                <a:latin typeface="Inconsolata" pitchFamily="34" charset="0"/>
                <a:ea typeface="Inconsolata" pitchFamily="34" charset="-122"/>
                <a:cs typeface="Inconsolata" pitchFamily="34" charset="-120"/>
              </a:rPr>
              <a:t>Regional analysis (e.g., per field), workload coordination</a:t>
            </a:r>
            <a:endParaRPr lang="en-US" sz="1500" dirty="0"/>
          </a:p>
        </p:txBody>
      </p:sp>
      <p:sp>
        <p:nvSpPr>
          <p:cNvPr id="15" name="Shape 13"/>
          <p:cNvSpPr/>
          <p:nvPr/>
        </p:nvSpPr>
        <p:spPr>
          <a:xfrm>
            <a:off x="7557611" y="5948720"/>
            <a:ext cx="6406515" cy="1540073"/>
          </a:xfrm>
          <a:prstGeom prst="roundRect">
            <a:avLst>
              <a:gd name="adj" fmla="val 7125"/>
            </a:avLst>
          </a:prstGeom>
          <a:solidFill>
            <a:srgbClr val="F8ECE4"/>
          </a:solidFill>
          <a:ln w="22860">
            <a:solidFill>
              <a:srgbClr val="151617"/>
            </a:solidFill>
            <a:prstDash val="solid"/>
          </a:ln>
          <a:effectLst>
            <a:outerShdw sx="100000" sy="100000" kx="0" ky="0" algn="bl" rotWithShape="0" blurRad="0" dist="17780" dir="2700000">
              <a:srgbClr val="151617">
                <a:alpha val="100000"/>
              </a:srgbClr>
            </a:outerShdw>
          </a:effectLst>
        </p:spPr>
      </p:sp>
      <p:sp>
        <p:nvSpPr>
          <p:cNvPr id="16" name="Shape 14"/>
          <p:cNvSpPr/>
          <p:nvPr/>
        </p:nvSpPr>
        <p:spPr>
          <a:xfrm>
            <a:off x="7534751" y="5948720"/>
            <a:ext cx="91440" cy="1540073"/>
          </a:xfrm>
          <a:prstGeom prst="roundRect">
            <a:avLst>
              <a:gd name="adj" fmla="val 10000"/>
            </a:avLst>
          </a:prstGeom>
          <a:solidFill>
            <a:srgbClr val="151617"/>
          </a:solidFill>
          <a:ln/>
        </p:spPr>
      </p:sp>
      <p:sp>
        <p:nvSpPr>
          <p:cNvPr id="17" name="Text 15"/>
          <p:cNvSpPr/>
          <p:nvPr/>
        </p:nvSpPr>
        <p:spPr>
          <a:xfrm>
            <a:off x="7841575" y="6164104"/>
            <a:ext cx="2406729" cy="300752"/>
          </a:xfrm>
          <a:prstGeom prst="rect">
            <a:avLst/>
          </a:prstGeom>
          <a:noFill/>
          <a:ln/>
        </p:spPr>
        <p:txBody>
          <a:bodyPr wrap="none" lIns="0" tIns="0" rIns="0" bIns="0" rtlCol="0" anchor="t"/>
          <a:lstStyle/>
          <a:p>
            <a:pPr algn="l" indent="0" marL="0">
              <a:lnSpc>
                <a:spcPts val="2350"/>
              </a:lnSpc>
              <a:buNone/>
            </a:pPr>
            <a:r>
              <a:rPr lang="en-US" sz="1850" b="1" dirty="0">
                <a:solidFill>
                  <a:srgbClr val="151617"/>
                </a:solidFill>
                <a:latin typeface="Montserrat Black" pitchFamily="34" charset="0"/>
                <a:ea typeface="Montserrat Black" pitchFamily="34" charset="-122"/>
                <a:cs typeface="Montserrat Black" pitchFamily="34" charset="-120"/>
              </a:rPr>
              <a:t>Cloud:</a:t>
            </a:r>
            <a:endParaRPr lang="en-US" sz="1850" dirty="0"/>
          </a:p>
        </p:txBody>
      </p:sp>
      <p:sp>
        <p:nvSpPr>
          <p:cNvPr id="18" name="Text 16"/>
          <p:cNvSpPr/>
          <p:nvPr/>
        </p:nvSpPr>
        <p:spPr>
          <a:xfrm>
            <a:off x="7841575" y="6657380"/>
            <a:ext cx="5907167" cy="616029"/>
          </a:xfrm>
          <a:prstGeom prst="rect">
            <a:avLst/>
          </a:prstGeom>
          <a:noFill/>
          <a:ln/>
        </p:spPr>
        <p:txBody>
          <a:bodyPr wrap="square" lIns="0" tIns="0" rIns="0" bIns="0" rtlCol="0" anchor="t"/>
          <a:lstStyle/>
          <a:p>
            <a:pPr algn="l" indent="0" marL="0">
              <a:lnSpc>
                <a:spcPts val="2400"/>
              </a:lnSpc>
              <a:buNone/>
            </a:pPr>
            <a:r>
              <a:rPr lang="en-US" sz="1500" dirty="0">
                <a:solidFill>
                  <a:srgbClr val="151617"/>
                </a:solidFill>
                <a:latin typeface="Inconsolata" pitchFamily="34" charset="0"/>
                <a:ea typeface="Inconsolata" pitchFamily="34" charset="-122"/>
                <a:cs typeface="Inconsolata" pitchFamily="34" charset="-120"/>
              </a:rPr>
              <a:t>Long-term data storage, dashboard reporting, yield forecasting</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62808" y="442198"/>
            <a:ext cx="9177457" cy="502444"/>
          </a:xfrm>
          <a:prstGeom prst="rect">
            <a:avLst/>
          </a:prstGeom>
          <a:noFill/>
          <a:ln/>
        </p:spPr>
        <p:txBody>
          <a:bodyPr wrap="none" lIns="0" tIns="0" rIns="0" bIns="0" rtlCol="0" anchor="t"/>
          <a:lstStyle/>
          <a:p>
            <a:pPr algn="l" indent="0" marL="0">
              <a:lnSpc>
                <a:spcPts val="3950"/>
              </a:lnSpc>
              <a:buNone/>
            </a:pPr>
            <a:r>
              <a:rPr lang="en-US" sz="3150" b="1" dirty="0">
                <a:solidFill>
                  <a:srgbClr val="151617"/>
                </a:solidFill>
                <a:latin typeface="Montserrat Black" pitchFamily="34" charset="0"/>
                <a:ea typeface="Montserrat Black" pitchFamily="34" charset="-122"/>
                <a:cs typeface="Montserrat Black" pitchFamily="34" charset="-120"/>
              </a:rPr>
              <a:t>A Real-World Analogy: Drones in the Field</a:t>
            </a:r>
            <a:endParaRPr lang="en-US" sz="3150" dirty="0"/>
          </a:p>
        </p:txBody>
      </p:sp>
      <p:pic>
        <p:nvPicPr>
          <p:cNvPr id="3" name="Image 0" descr="preencoded.png">    </p:cNvPr>
          <p:cNvPicPr>
            <a:picLocks noChangeAspect="1"/>
          </p:cNvPicPr>
          <p:nvPr/>
        </p:nvPicPr>
        <p:blipFill>
          <a:blip r:embed="rId1"/>
          <a:stretch>
            <a:fillRect/>
          </a:stretch>
        </p:blipFill>
        <p:spPr>
          <a:xfrm>
            <a:off x="562808" y="1366599"/>
            <a:ext cx="6556296" cy="6556296"/>
          </a:xfrm>
          <a:prstGeom prst="rect">
            <a:avLst/>
          </a:prstGeom>
        </p:spPr>
      </p:pic>
      <p:pic>
        <p:nvPicPr>
          <p:cNvPr id="4" name="Image 1" descr="preencoded.png">    </p:cNvPr>
          <p:cNvPicPr>
            <a:picLocks noChangeAspect="1"/>
          </p:cNvPicPr>
          <p:nvPr/>
        </p:nvPicPr>
        <p:blipFill>
          <a:blip r:embed="rId2"/>
          <a:stretch>
            <a:fillRect/>
          </a:stretch>
        </p:blipFill>
        <p:spPr>
          <a:xfrm>
            <a:off x="7518916" y="1366599"/>
            <a:ext cx="803910" cy="1248013"/>
          </a:xfrm>
          <a:prstGeom prst="rect">
            <a:avLst/>
          </a:prstGeom>
        </p:spPr>
      </p:pic>
      <p:sp>
        <p:nvSpPr>
          <p:cNvPr id="5" name="Text 1"/>
          <p:cNvSpPr/>
          <p:nvPr/>
        </p:nvSpPr>
        <p:spPr>
          <a:xfrm>
            <a:off x="8483560" y="1527334"/>
            <a:ext cx="2010013" cy="251222"/>
          </a:xfrm>
          <a:prstGeom prst="rect">
            <a:avLst/>
          </a:prstGeom>
          <a:noFill/>
          <a:ln/>
        </p:spPr>
        <p:txBody>
          <a:bodyPr wrap="none" lIns="0" tIns="0" rIns="0" bIns="0" rtlCol="0" anchor="t"/>
          <a:lstStyle/>
          <a:p>
            <a:pPr algn="l" indent="0" marL="0">
              <a:lnSpc>
                <a:spcPts val="1950"/>
              </a:lnSpc>
              <a:buNone/>
            </a:pPr>
            <a:r>
              <a:rPr lang="en-US" sz="1550" b="1" dirty="0">
                <a:solidFill>
                  <a:srgbClr val="151617"/>
                </a:solidFill>
                <a:latin typeface="Montserrat Black" pitchFamily="34" charset="0"/>
                <a:ea typeface="Montserrat Black" pitchFamily="34" charset="-122"/>
                <a:cs typeface="Montserrat Black" pitchFamily="34" charset="-120"/>
              </a:rPr>
              <a:t>Detection</a:t>
            </a:r>
            <a:endParaRPr lang="en-US" sz="1550" dirty="0"/>
          </a:p>
        </p:txBody>
      </p:sp>
      <p:sp>
        <p:nvSpPr>
          <p:cNvPr id="6" name="Text 2"/>
          <p:cNvSpPr/>
          <p:nvPr/>
        </p:nvSpPr>
        <p:spPr>
          <a:xfrm>
            <a:off x="8483560" y="1939290"/>
            <a:ext cx="5591651" cy="514588"/>
          </a:xfrm>
          <a:prstGeom prst="rect">
            <a:avLst/>
          </a:prstGeom>
          <a:noFill/>
          <a:ln/>
        </p:spPr>
        <p:txBody>
          <a:bodyPr wrap="square" lIns="0" tIns="0" rIns="0" bIns="0" rtlCol="0" anchor="t"/>
          <a:lstStyle/>
          <a:p>
            <a:pPr algn="l" indent="0" marL="0">
              <a:lnSpc>
                <a:spcPts val="2000"/>
              </a:lnSpc>
              <a:buNone/>
            </a:pPr>
            <a:r>
              <a:rPr lang="en-US" sz="1250" dirty="0">
                <a:solidFill>
                  <a:srgbClr val="151617"/>
                </a:solidFill>
                <a:latin typeface="Inconsolata" pitchFamily="34" charset="0"/>
                <a:ea typeface="Inconsolata" pitchFamily="34" charset="-122"/>
                <a:cs typeface="Inconsolata" pitchFamily="34" charset="-120"/>
              </a:rPr>
              <a:t>A drone flying over a crop field detects discoloration in plants suggesting disease.</a:t>
            </a:r>
            <a:endParaRPr lang="en-US" sz="1250" dirty="0"/>
          </a:p>
        </p:txBody>
      </p:sp>
      <p:pic>
        <p:nvPicPr>
          <p:cNvPr id="7" name="Image 2" descr="preencoded.png">    </p:cNvPr>
          <p:cNvPicPr>
            <a:picLocks noChangeAspect="1"/>
          </p:cNvPicPr>
          <p:nvPr/>
        </p:nvPicPr>
        <p:blipFill>
          <a:blip r:embed="rId3"/>
          <a:stretch>
            <a:fillRect/>
          </a:stretch>
        </p:blipFill>
        <p:spPr>
          <a:xfrm>
            <a:off x="7518916" y="2614613"/>
            <a:ext cx="803910" cy="1248013"/>
          </a:xfrm>
          <a:prstGeom prst="rect">
            <a:avLst/>
          </a:prstGeom>
        </p:spPr>
      </p:pic>
      <p:sp>
        <p:nvSpPr>
          <p:cNvPr id="8" name="Text 3"/>
          <p:cNvSpPr/>
          <p:nvPr/>
        </p:nvSpPr>
        <p:spPr>
          <a:xfrm>
            <a:off x="8483560" y="2775347"/>
            <a:ext cx="2010013" cy="251222"/>
          </a:xfrm>
          <a:prstGeom prst="rect">
            <a:avLst/>
          </a:prstGeom>
          <a:noFill/>
          <a:ln/>
        </p:spPr>
        <p:txBody>
          <a:bodyPr wrap="none" lIns="0" tIns="0" rIns="0" bIns="0" rtlCol="0" anchor="t"/>
          <a:lstStyle/>
          <a:p>
            <a:pPr algn="l" indent="0" marL="0">
              <a:lnSpc>
                <a:spcPts val="1950"/>
              </a:lnSpc>
              <a:buNone/>
            </a:pPr>
            <a:r>
              <a:rPr lang="en-US" sz="1550" b="1" dirty="0">
                <a:solidFill>
                  <a:srgbClr val="151617"/>
                </a:solidFill>
                <a:latin typeface="Montserrat Black" pitchFamily="34" charset="0"/>
                <a:ea typeface="Montserrat Black" pitchFamily="34" charset="-122"/>
                <a:cs typeface="Montserrat Black" pitchFamily="34" charset="-120"/>
              </a:rPr>
              <a:t>Edge Processing</a:t>
            </a:r>
            <a:endParaRPr lang="en-US" sz="1550" dirty="0"/>
          </a:p>
        </p:txBody>
      </p:sp>
      <p:sp>
        <p:nvSpPr>
          <p:cNvPr id="9" name="Text 4"/>
          <p:cNvSpPr/>
          <p:nvPr/>
        </p:nvSpPr>
        <p:spPr>
          <a:xfrm>
            <a:off x="8483560" y="3187303"/>
            <a:ext cx="5591651" cy="514588"/>
          </a:xfrm>
          <a:prstGeom prst="rect">
            <a:avLst/>
          </a:prstGeom>
          <a:noFill/>
          <a:ln/>
        </p:spPr>
        <p:txBody>
          <a:bodyPr wrap="square" lIns="0" tIns="0" rIns="0" bIns="0" rtlCol="0" anchor="t"/>
          <a:lstStyle/>
          <a:p>
            <a:pPr algn="l" indent="0" marL="0">
              <a:lnSpc>
                <a:spcPts val="2000"/>
              </a:lnSpc>
              <a:buNone/>
            </a:pPr>
            <a:r>
              <a:rPr lang="en-US" sz="1250" dirty="0">
                <a:solidFill>
                  <a:srgbClr val="151617"/>
                </a:solidFill>
                <a:latin typeface="Inconsolata" pitchFamily="34" charset="0"/>
                <a:ea typeface="Inconsolata" pitchFamily="34" charset="-122"/>
                <a:cs typeface="Inconsolata" pitchFamily="34" charset="-120"/>
              </a:rPr>
              <a:t>An edge processor onboard the drone runs a model to identify the issue.</a:t>
            </a:r>
            <a:endParaRPr lang="en-US" sz="1250" dirty="0"/>
          </a:p>
        </p:txBody>
      </p:sp>
      <p:pic>
        <p:nvPicPr>
          <p:cNvPr id="10" name="Image 3" descr="preencoded.png">    </p:cNvPr>
          <p:cNvPicPr>
            <a:picLocks noChangeAspect="1"/>
          </p:cNvPicPr>
          <p:nvPr/>
        </p:nvPicPr>
        <p:blipFill>
          <a:blip r:embed="rId4"/>
          <a:stretch>
            <a:fillRect/>
          </a:stretch>
        </p:blipFill>
        <p:spPr>
          <a:xfrm>
            <a:off x="7518916" y="3862626"/>
            <a:ext cx="803910" cy="1248013"/>
          </a:xfrm>
          <a:prstGeom prst="rect">
            <a:avLst/>
          </a:prstGeom>
        </p:spPr>
      </p:pic>
      <p:sp>
        <p:nvSpPr>
          <p:cNvPr id="11" name="Text 5"/>
          <p:cNvSpPr/>
          <p:nvPr/>
        </p:nvSpPr>
        <p:spPr>
          <a:xfrm>
            <a:off x="8483560" y="4023360"/>
            <a:ext cx="2101215" cy="251222"/>
          </a:xfrm>
          <a:prstGeom prst="rect">
            <a:avLst/>
          </a:prstGeom>
          <a:noFill/>
          <a:ln/>
        </p:spPr>
        <p:txBody>
          <a:bodyPr wrap="none" lIns="0" tIns="0" rIns="0" bIns="0" rtlCol="0" anchor="t"/>
          <a:lstStyle/>
          <a:p>
            <a:pPr algn="l" indent="0" marL="0">
              <a:lnSpc>
                <a:spcPts val="1950"/>
              </a:lnSpc>
              <a:buNone/>
            </a:pPr>
            <a:r>
              <a:rPr lang="en-US" sz="1550" b="1" dirty="0">
                <a:solidFill>
                  <a:srgbClr val="151617"/>
                </a:solidFill>
                <a:latin typeface="Montserrat Black" pitchFamily="34" charset="0"/>
                <a:ea typeface="Montserrat Black" pitchFamily="34" charset="-122"/>
                <a:cs typeface="Montserrat Black" pitchFamily="34" charset="-120"/>
              </a:rPr>
              <a:t>Fog Node Takeover</a:t>
            </a:r>
            <a:endParaRPr lang="en-US" sz="1550" dirty="0"/>
          </a:p>
        </p:txBody>
      </p:sp>
      <p:sp>
        <p:nvSpPr>
          <p:cNvPr id="12" name="Text 6"/>
          <p:cNvSpPr/>
          <p:nvPr/>
        </p:nvSpPr>
        <p:spPr>
          <a:xfrm>
            <a:off x="8483560" y="4435316"/>
            <a:ext cx="5591651" cy="514588"/>
          </a:xfrm>
          <a:prstGeom prst="rect">
            <a:avLst/>
          </a:prstGeom>
          <a:noFill/>
          <a:ln/>
        </p:spPr>
        <p:txBody>
          <a:bodyPr wrap="square" lIns="0" tIns="0" rIns="0" bIns="0" rtlCol="0" anchor="t"/>
          <a:lstStyle/>
          <a:p>
            <a:pPr algn="l" indent="0" marL="0">
              <a:lnSpc>
                <a:spcPts val="2000"/>
              </a:lnSpc>
              <a:buNone/>
            </a:pPr>
            <a:r>
              <a:rPr lang="en-US" sz="1250" dirty="0">
                <a:solidFill>
                  <a:srgbClr val="151617"/>
                </a:solidFill>
                <a:latin typeface="Inconsolata" pitchFamily="34" charset="0"/>
                <a:ea typeface="Inconsolata" pitchFamily="34" charset="-122"/>
                <a:cs typeface="Inconsolata" pitchFamily="34" charset="-120"/>
              </a:rPr>
              <a:t>If the drone is overloaded or offline, a fog node on a nearby tractor or base station takes over.</a:t>
            </a:r>
            <a:endParaRPr lang="en-US" sz="1250" dirty="0"/>
          </a:p>
        </p:txBody>
      </p:sp>
      <p:pic>
        <p:nvPicPr>
          <p:cNvPr id="13" name="Image 4" descr="preencoded.png">    </p:cNvPr>
          <p:cNvPicPr>
            <a:picLocks noChangeAspect="1"/>
          </p:cNvPicPr>
          <p:nvPr/>
        </p:nvPicPr>
        <p:blipFill>
          <a:blip r:embed="rId5"/>
          <a:stretch>
            <a:fillRect/>
          </a:stretch>
        </p:blipFill>
        <p:spPr>
          <a:xfrm>
            <a:off x="7518916" y="5110639"/>
            <a:ext cx="803910" cy="1248013"/>
          </a:xfrm>
          <a:prstGeom prst="rect">
            <a:avLst/>
          </a:prstGeom>
        </p:spPr>
      </p:pic>
      <p:sp>
        <p:nvSpPr>
          <p:cNvPr id="14" name="Text 7"/>
          <p:cNvSpPr/>
          <p:nvPr/>
        </p:nvSpPr>
        <p:spPr>
          <a:xfrm>
            <a:off x="8483560" y="5271373"/>
            <a:ext cx="2010013" cy="251222"/>
          </a:xfrm>
          <a:prstGeom prst="rect">
            <a:avLst/>
          </a:prstGeom>
          <a:noFill/>
          <a:ln/>
        </p:spPr>
        <p:txBody>
          <a:bodyPr wrap="none" lIns="0" tIns="0" rIns="0" bIns="0" rtlCol="0" anchor="t"/>
          <a:lstStyle/>
          <a:p>
            <a:pPr algn="l" indent="0" marL="0">
              <a:lnSpc>
                <a:spcPts val="1950"/>
              </a:lnSpc>
              <a:buNone/>
            </a:pPr>
            <a:r>
              <a:rPr lang="en-US" sz="1550" b="1" dirty="0">
                <a:solidFill>
                  <a:srgbClr val="151617"/>
                </a:solidFill>
                <a:latin typeface="Montserrat Black" pitchFamily="34" charset="0"/>
                <a:ea typeface="Montserrat Black" pitchFamily="34" charset="-122"/>
                <a:cs typeface="Montserrat Black" pitchFamily="34" charset="-120"/>
              </a:rPr>
              <a:t>Cloud Upload</a:t>
            </a:r>
            <a:endParaRPr lang="en-US" sz="1550" dirty="0"/>
          </a:p>
        </p:txBody>
      </p:sp>
      <p:sp>
        <p:nvSpPr>
          <p:cNvPr id="15" name="Text 8"/>
          <p:cNvSpPr/>
          <p:nvPr/>
        </p:nvSpPr>
        <p:spPr>
          <a:xfrm>
            <a:off x="8483560" y="5683329"/>
            <a:ext cx="5591651" cy="514588"/>
          </a:xfrm>
          <a:prstGeom prst="rect">
            <a:avLst/>
          </a:prstGeom>
          <a:noFill/>
          <a:ln/>
        </p:spPr>
        <p:txBody>
          <a:bodyPr wrap="square" lIns="0" tIns="0" rIns="0" bIns="0" rtlCol="0" anchor="t"/>
          <a:lstStyle/>
          <a:p>
            <a:pPr algn="l" indent="0" marL="0">
              <a:lnSpc>
                <a:spcPts val="2000"/>
              </a:lnSpc>
              <a:buNone/>
            </a:pPr>
            <a:r>
              <a:rPr lang="en-US" sz="1250" dirty="0">
                <a:solidFill>
                  <a:srgbClr val="151617"/>
                </a:solidFill>
                <a:latin typeface="Inconsolata" pitchFamily="34" charset="0"/>
                <a:ea typeface="Inconsolata" pitchFamily="34" charset="-122"/>
                <a:cs typeface="Inconsolata" pitchFamily="34" charset="-120"/>
              </a:rPr>
              <a:t>Results and raw data are uploaded to the cloud for agronomists and dashboards.</a:t>
            </a:r>
            <a:endParaRPr lang="en-US" sz="1250" dirty="0"/>
          </a:p>
        </p:txBody>
      </p:sp>
      <p:pic>
        <p:nvPicPr>
          <p:cNvPr id="16" name="Image 5" descr="preencoded.png">    </p:cNvPr>
          <p:cNvPicPr>
            <a:picLocks noChangeAspect="1"/>
          </p:cNvPicPr>
          <p:nvPr/>
        </p:nvPicPr>
        <p:blipFill>
          <a:blip r:embed="rId6"/>
          <a:stretch>
            <a:fillRect/>
          </a:stretch>
        </p:blipFill>
        <p:spPr>
          <a:xfrm>
            <a:off x="7518916" y="6358652"/>
            <a:ext cx="803910" cy="1248013"/>
          </a:xfrm>
          <a:prstGeom prst="rect">
            <a:avLst/>
          </a:prstGeom>
        </p:spPr>
      </p:pic>
      <p:sp>
        <p:nvSpPr>
          <p:cNvPr id="17" name="Text 9"/>
          <p:cNvSpPr/>
          <p:nvPr/>
        </p:nvSpPr>
        <p:spPr>
          <a:xfrm>
            <a:off x="8483560" y="6519386"/>
            <a:ext cx="2293263" cy="251222"/>
          </a:xfrm>
          <a:prstGeom prst="rect">
            <a:avLst/>
          </a:prstGeom>
          <a:noFill/>
          <a:ln/>
        </p:spPr>
        <p:txBody>
          <a:bodyPr wrap="none" lIns="0" tIns="0" rIns="0" bIns="0" rtlCol="0" anchor="t"/>
          <a:lstStyle/>
          <a:p>
            <a:pPr algn="l" indent="0" marL="0">
              <a:lnSpc>
                <a:spcPts val="1950"/>
              </a:lnSpc>
              <a:buNone/>
            </a:pPr>
            <a:r>
              <a:rPr lang="en-US" sz="1550" b="1" dirty="0">
                <a:solidFill>
                  <a:srgbClr val="151617"/>
                </a:solidFill>
                <a:latin typeface="Montserrat Black" pitchFamily="34" charset="0"/>
                <a:ea typeface="Montserrat Black" pitchFamily="34" charset="-122"/>
                <a:cs typeface="Montserrat Black" pitchFamily="34" charset="-120"/>
              </a:rPr>
              <a:t>Immediate Decisions</a:t>
            </a:r>
            <a:endParaRPr lang="en-US" sz="1550" dirty="0"/>
          </a:p>
        </p:txBody>
      </p:sp>
      <p:sp>
        <p:nvSpPr>
          <p:cNvPr id="18" name="Text 10"/>
          <p:cNvSpPr/>
          <p:nvPr/>
        </p:nvSpPr>
        <p:spPr>
          <a:xfrm>
            <a:off x="8483560" y="6931343"/>
            <a:ext cx="5591651" cy="514588"/>
          </a:xfrm>
          <a:prstGeom prst="rect">
            <a:avLst/>
          </a:prstGeom>
          <a:noFill/>
          <a:ln/>
        </p:spPr>
        <p:txBody>
          <a:bodyPr wrap="square" lIns="0" tIns="0" rIns="0" bIns="0" rtlCol="0" anchor="t"/>
          <a:lstStyle/>
          <a:p>
            <a:pPr algn="l" indent="0" marL="0">
              <a:lnSpc>
                <a:spcPts val="2000"/>
              </a:lnSpc>
              <a:buNone/>
            </a:pPr>
            <a:r>
              <a:rPr lang="en-US" sz="1250" dirty="0">
                <a:solidFill>
                  <a:srgbClr val="151617"/>
                </a:solidFill>
                <a:latin typeface="Inconsolata" pitchFamily="34" charset="0"/>
                <a:ea typeface="Inconsolata" pitchFamily="34" charset="-122"/>
                <a:cs typeface="Inconsolata" pitchFamily="34" charset="-120"/>
              </a:rPr>
              <a:t>Immediate, localized decisions ensure better crop health and reduce losses.</a:t>
            </a:r>
            <a:endParaRPr lang="en-US" sz="12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246471"/>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Project Objective</a:t>
            </a:r>
            <a:endParaRPr lang="en-US" sz="4450" dirty="0"/>
          </a:p>
        </p:txBody>
      </p:sp>
      <p:sp>
        <p:nvSpPr>
          <p:cNvPr id="4" name="Text 1"/>
          <p:cNvSpPr/>
          <p:nvPr/>
        </p:nvSpPr>
        <p:spPr>
          <a:xfrm>
            <a:off x="793790" y="3295412"/>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Simulate a smart agricultural ecosystem with drone-based data generation.</a:t>
            </a:r>
            <a:endParaRPr lang="en-US" sz="1750" dirty="0"/>
          </a:p>
        </p:txBody>
      </p:sp>
      <p:sp>
        <p:nvSpPr>
          <p:cNvPr id="5" name="Text 2"/>
          <p:cNvSpPr/>
          <p:nvPr/>
        </p:nvSpPr>
        <p:spPr>
          <a:xfrm>
            <a:off x="793790" y="4276368"/>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Implement MEC-style orchestrator to manage dynamic service deployment.</a:t>
            </a:r>
            <a:endParaRPr lang="en-US" sz="1750" dirty="0"/>
          </a:p>
        </p:txBody>
      </p:sp>
      <p:sp>
        <p:nvSpPr>
          <p:cNvPr id="6" name="Text 3"/>
          <p:cNvSpPr/>
          <p:nvPr/>
        </p:nvSpPr>
        <p:spPr>
          <a:xfrm>
            <a:off x="793790" y="5257324"/>
            <a:ext cx="7556421" cy="725805"/>
          </a:xfrm>
          <a:prstGeom prst="rect">
            <a:avLst/>
          </a:prstGeom>
          <a:noFill/>
          <a:ln/>
        </p:spPr>
        <p:txBody>
          <a:bodyPr wrap="square" lIns="0" tIns="0" rIns="0" bIns="0" rtlCol="0" anchor="t"/>
          <a:lstStyle/>
          <a:p>
            <a:pPr algn="l" indent="0" marL="0">
              <a:lnSpc>
                <a:spcPts val="2850"/>
              </a:lnSpc>
              <a:buNone/>
            </a:pPr>
            <a:r>
              <a:rPr lang="en-US" sz="1750" b="1" dirty="0">
                <a:solidFill>
                  <a:srgbClr val="151617"/>
                </a:solidFill>
                <a:latin typeface="Inconsolata" pitchFamily="34" charset="0"/>
                <a:ea typeface="Inconsolata" pitchFamily="34" charset="-122"/>
                <a:cs typeface="Inconsolata" pitchFamily="34" charset="-120"/>
              </a:rPr>
              <a:t>Goals:</a:t>
            </a:r>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 Ensure low-latency processing, adaptive service placement, and efficient resource use.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29020" y="572810"/>
            <a:ext cx="5820489" cy="650915"/>
          </a:xfrm>
          <a:prstGeom prst="rect">
            <a:avLst/>
          </a:prstGeom>
          <a:noFill/>
          <a:ln/>
        </p:spPr>
        <p:txBody>
          <a:bodyPr wrap="none" lIns="0" tIns="0" rIns="0" bIns="0" rtlCol="0" anchor="t"/>
          <a:lstStyle/>
          <a:p>
            <a:pPr algn="l" indent="0" marL="0">
              <a:lnSpc>
                <a:spcPts val="5100"/>
              </a:lnSpc>
              <a:buNone/>
            </a:pPr>
            <a:r>
              <a:rPr lang="en-US" sz="4100" b="1" dirty="0">
                <a:solidFill>
                  <a:srgbClr val="151617"/>
                </a:solidFill>
                <a:latin typeface="Montserrat Black" pitchFamily="34" charset="0"/>
                <a:ea typeface="Montserrat Black" pitchFamily="34" charset="-122"/>
                <a:cs typeface="Montserrat Black" pitchFamily="34" charset="-120"/>
              </a:rPr>
              <a:t>System Architecture</a:t>
            </a:r>
            <a:endParaRPr lang="en-US" sz="4100" dirty="0"/>
          </a:p>
        </p:txBody>
      </p:sp>
      <p:sp>
        <p:nvSpPr>
          <p:cNvPr id="3" name="Shape 1"/>
          <p:cNvSpPr/>
          <p:nvPr/>
        </p:nvSpPr>
        <p:spPr>
          <a:xfrm>
            <a:off x="729020" y="1952744"/>
            <a:ext cx="6508075" cy="208240"/>
          </a:xfrm>
          <a:prstGeom prst="roundRect">
            <a:avLst>
              <a:gd name="adj" fmla="val 4391"/>
            </a:avLst>
          </a:prstGeom>
          <a:solidFill>
            <a:srgbClr val="F8ECE4"/>
          </a:solidFill>
          <a:ln w="7620">
            <a:solidFill>
              <a:srgbClr val="151617"/>
            </a:solidFill>
            <a:prstDash val="solid"/>
          </a:ln>
          <a:effectLst>
            <a:outerShdw sx="100000" sy="100000" kx="0" ky="0" algn="bl" rotWithShape="0" blurRad="0" dist="19050" dir="2700000">
              <a:srgbClr val="151617">
                <a:alpha val="100000"/>
              </a:srgbClr>
            </a:outerShdw>
          </a:effectLst>
        </p:spPr>
      </p:sp>
      <p:sp>
        <p:nvSpPr>
          <p:cNvPr id="4" name="Text 2"/>
          <p:cNvSpPr/>
          <p:nvPr/>
        </p:nvSpPr>
        <p:spPr>
          <a:xfrm>
            <a:off x="937260" y="2369225"/>
            <a:ext cx="3215997" cy="325398"/>
          </a:xfrm>
          <a:prstGeom prst="rect">
            <a:avLst/>
          </a:prstGeom>
          <a:noFill/>
          <a:ln/>
        </p:spPr>
        <p:txBody>
          <a:bodyPr wrap="none" lIns="0" tIns="0" rIns="0" bIns="0" rtlCol="0" anchor="t"/>
          <a:lstStyle/>
          <a:p>
            <a:pPr algn="l" indent="0" marL="0">
              <a:lnSpc>
                <a:spcPts val="2550"/>
              </a:lnSpc>
              <a:buNone/>
            </a:pPr>
            <a:r>
              <a:rPr lang="en-US" sz="2050" b="1" dirty="0">
                <a:solidFill>
                  <a:srgbClr val="151617"/>
                </a:solidFill>
                <a:latin typeface="Montserrat Black" pitchFamily="34" charset="0"/>
                <a:ea typeface="Montserrat Black" pitchFamily="34" charset="-122"/>
                <a:cs typeface="Montserrat Black" pitchFamily="34" charset="-120"/>
              </a:rPr>
              <a:t>Level 1: Physical World</a:t>
            </a:r>
            <a:endParaRPr lang="en-US" sz="2050" dirty="0"/>
          </a:p>
        </p:txBody>
      </p:sp>
      <p:sp>
        <p:nvSpPr>
          <p:cNvPr id="5" name="Text 3"/>
          <p:cNvSpPr/>
          <p:nvPr/>
        </p:nvSpPr>
        <p:spPr>
          <a:xfrm>
            <a:off x="937260" y="2819519"/>
            <a:ext cx="6091595" cy="666750"/>
          </a:xfrm>
          <a:prstGeom prst="rect">
            <a:avLst/>
          </a:prstGeom>
          <a:noFill/>
          <a:ln/>
        </p:spPr>
        <p:txBody>
          <a:bodyPr wrap="square" lIns="0" tIns="0" rIns="0" bIns="0" rtlCol="0" anchor="t"/>
          <a:lstStyle/>
          <a:p>
            <a:pPr algn="l" indent="0" marL="0">
              <a:lnSpc>
                <a:spcPts val="2600"/>
              </a:lnSpc>
              <a:buNone/>
            </a:pPr>
            <a:r>
              <a:rPr lang="en-US" sz="1600" dirty="0">
                <a:solidFill>
                  <a:srgbClr val="151617"/>
                </a:solidFill>
                <a:latin typeface="Inconsolata" pitchFamily="34" charset="0"/>
                <a:ea typeface="Inconsolata" pitchFamily="34" charset="-122"/>
                <a:cs typeface="Inconsolata" pitchFamily="34" charset="-120"/>
              </a:rPr>
              <a:t>Drones and ground sensors monitoring crop and field conditions</a:t>
            </a:r>
            <a:endParaRPr lang="en-US" sz="1600" dirty="0"/>
          </a:p>
        </p:txBody>
      </p:sp>
      <p:sp>
        <p:nvSpPr>
          <p:cNvPr id="6" name="Shape 4"/>
          <p:cNvSpPr/>
          <p:nvPr/>
        </p:nvSpPr>
        <p:spPr>
          <a:xfrm>
            <a:off x="7393305" y="1640324"/>
            <a:ext cx="6508075" cy="208240"/>
          </a:xfrm>
          <a:prstGeom prst="roundRect">
            <a:avLst>
              <a:gd name="adj" fmla="val 4391"/>
            </a:avLst>
          </a:prstGeom>
          <a:solidFill>
            <a:srgbClr val="F8ECE4"/>
          </a:solidFill>
          <a:ln w="7620">
            <a:solidFill>
              <a:srgbClr val="151617"/>
            </a:solidFill>
            <a:prstDash val="solid"/>
          </a:ln>
          <a:effectLst>
            <a:outerShdw sx="100000" sy="100000" kx="0" ky="0" algn="bl" rotWithShape="0" blurRad="0" dist="19050" dir="2700000">
              <a:srgbClr val="151617">
                <a:alpha val="100000"/>
              </a:srgbClr>
            </a:outerShdw>
          </a:effectLst>
        </p:spPr>
      </p:sp>
      <p:sp>
        <p:nvSpPr>
          <p:cNvPr id="7" name="Text 5"/>
          <p:cNvSpPr/>
          <p:nvPr/>
        </p:nvSpPr>
        <p:spPr>
          <a:xfrm>
            <a:off x="7601545" y="2056805"/>
            <a:ext cx="2713672" cy="325398"/>
          </a:xfrm>
          <a:prstGeom prst="rect">
            <a:avLst/>
          </a:prstGeom>
          <a:noFill/>
          <a:ln/>
        </p:spPr>
        <p:txBody>
          <a:bodyPr wrap="none" lIns="0" tIns="0" rIns="0" bIns="0" rtlCol="0" anchor="t"/>
          <a:lstStyle/>
          <a:p>
            <a:pPr algn="l" indent="0" marL="0">
              <a:lnSpc>
                <a:spcPts val="2550"/>
              </a:lnSpc>
              <a:buNone/>
            </a:pPr>
            <a:r>
              <a:rPr lang="en-US" sz="2050" b="1" dirty="0">
                <a:solidFill>
                  <a:srgbClr val="151617"/>
                </a:solidFill>
                <a:latin typeface="Montserrat Black" pitchFamily="34" charset="0"/>
                <a:ea typeface="Montserrat Black" pitchFamily="34" charset="-122"/>
                <a:cs typeface="Montserrat Black" pitchFamily="34" charset="-120"/>
              </a:rPr>
              <a:t>Level 2: Edge Layer</a:t>
            </a:r>
            <a:endParaRPr lang="en-US" sz="2050" dirty="0"/>
          </a:p>
        </p:txBody>
      </p:sp>
      <p:sp>
        <p:nvSpPr>
          <p:cNvPr id="8" name="Text 6"/>
          <p:cNvSpPr/>
          <p:nvPr/>
        </p:nvSpPr>
        <p:spPr>
          <a:xfrm>
            <a:off x="7601545" y="2507099"/>
            <a:ext cx="6091595" cy="666750"/>
          </a:xfrm>
          <a:prstGeom prst="rect">
            <a:avLst/>
          </a:prstGeom>
          <a:noFill/>
          <a:ln/>
        </p:spPr>
        <p:txBody>
          <a:bodyPr wrap="square" lIns="0" tIns="0" rIns="0" bIns="0" rtlCol="0" anchor="t"/>
          <a:lstStyle/>
          <a:p>
            <a:pPr algn="l" indent="0" marL="0">
              <a:lnSpc>
                <a:spcPts val="2600"/>
              </a:lnSpc>
              <a:buNone/>
            </a:pPr>
            <a:r>
              <a:rPr lang="en-US" sz="1600" dirty="0">
                <a:solidFill>
                  <a:srgbClr val="151617"/>
                </a:solidFill>
                <a:latin typeface="Inconsolata" pitchFamily="34" charset="0"/>
                <a:ea typeface="Inconsolata" pitchFamily="34" charset="-122"/>
                <a:cs typeface="Inconsolata" pitchFamily="34" charset="-120"/>
              </a:rPr>
              <a:t>Onboard drone processors or mobile base stations in the field</a:t>
            </a:r>
            <a:endParaRPr lang="en-US" sz="1600" dirty="0"/>
          </a:p>
        </p:txBody>
      </p:sp>
      <p:sp>
        <p:nvSpPr>
          <p:cNvPr id="9" name="Shape 7"/>
          <p:cNvSpPr/>
          <p:nvPr/>
        </p:nvSpPr>
        <p:spPr>
          <a:xfrm>
            <a:off x="729020" y="4163139"/>
            <a:ext cx="6508075" cy="208240"/>
          </a:xfrm>
          <a:prstGeom prst="roundRect">
            <a:avLst>
              <a:gd name="adj" fmla="val 4391"/>
            </a:avLst>
          </a:prstGeom>
          <a:solidFill>
            <a:srgbClr val="F8ECE4"/>
          </a:solidFill>
          <a:ln w="7620">
            <a:solidFill>
              <a:srgbClr val="151617"/>
            </a:solidFill>
            <a:prstDash val="solid"/>
          </a:ln>
          <a:effectLst>
            <a:outerShdw sx="100000" sy="100000" kx="0" ky="0" algn="bl" rotWithShape="0" blurRad="0" dist="19050" dir="2700000">
              <a:srgbClr val="151617">
                <a:alpha val="100000"/>
              </a:srgbClr>
            </a:outerShdw>
          </a:effectLst>
        </p:spPr>
      </p:sp>
      <p:sp>
        <p:nvSpPr>
          <p:cNvPr id="10" name="Text 8"/>
          <p:cNvSpPr/>
          <p:nvPr/>
        </p:nvSpPr>
        <p:spPr>
          <a:xfrm>
            <a:off x="937260" y="4579620"/>
            <a:ext cx="2603778" cy="325398"/>
          </a:xfrm>
          <a:prstGeom prst="rect">
            <a:avLst/>
          </a:prstGeom>
          <a:noFill/>
          <a:ln/>
        </p:spPr>
        <p:txBody>
          <a:bodyPr wrap="none" lIns="0" tIns="0" rIns="0" bIns="0" rtlCol="0" anchor="t"/>
          <a:lstStyle/>
          <a:p>
            <a:pPr algn="l" indent="0" marL="0">
              <a:lnSpc>
                <a:spcPts val="2550"/>
              </a:lnSpc>
              <a:buNone/>
            </a:pPr>
            <a:r>
              <a:rPr lang="en-US" sz="2050" b="1" dirty="0">
                <a:solidFill>
                  <a:srgbClr val="151617"/>
                </a:solidFill>
                <a:latin typeface="Montserrat Black" pitchFamily="34" charset="0"/>
                <a:ea typeface="Montserrat Black" pitchFamily="34" charset="-122"/>
                <a:cs typeface="Montserrat Black" pitchFamily="34" charset="-120"/>
              </a:rPr>
              <a:t>Level 3: Fog Layer</a:t>
            </a:r>
            <a:endParaRPr lang="en-US" sz="2050" dirty="0"/>
          </a:p>
        </p:txBody>
      </p:sp>
      <p:sp>
        <p:nvSpPr>
          <p:cNvPr id="11" name="Text 9"/>
          <p:cNvSpPr/>
          <p:nvPr/>
        </p:nvSpPr>
        <p:spPr>
          <a:xfrm>
            <a:off x="937260" y="5029914"/>
            <a:ext cx="6091595" cy="666750"/>
          </a:xfrm>
          <a:prstGeom prst="rect">
            <a:avLst/>
          </a:prstGeom>
          <a:noFill/>
          <a:ln/>
        </p:spPr>
        <p:txBody>
          <a:bodyPr wrap="square" lIns="0" tIns="0" rIns="0" bIns="0" rtlCol="0" anchor="t"/>
          <a:lstStyle/>
          <a:p>
            <a:pPr algn="l" indent="0" marL="0">
              <a:lnSpc>
                <a:spcPts val="2600"/>
              </a:lnSpc>
              <a:buNone/>
            </a:pPr>
            <a:r>
              <a:rPr lang="en-US" sz="1600" dirty="0">
                <a:solidFill>
                  <a:srgbClr val="151617"/>
                </a:solidFill>
                <a:latin typeface="Inconsolata" pitchFamily="34" charset="0"/>
                <a:ea typeface="Inconsolata" pitchFamily="34" charset="-122"/>
                <a:cs typeface="Inconsolata" pitchFamily="34" charset="-120"/>
              </a:rPr>
              <a:t>Regional farm hubs or tractors with higher compute capacity</a:t>
            </a:r>
            <a:endParaRPr lang="en-US" sz="1600" dirty="0"/>
          </a:p>
        </p:txBody>
      </p:sp>
      <p:sp>
        <p:nvSpPr>
          <p:cNvPr id="12" name="Shape 10"/>
          <p:cNvSpPr/>
          <p:nvPr/>
        </p:nvSpPr>
        <p:spPr>
          <a:xfrm>
            <a:off x="7393305" y="3850719"/>
            <a:ext cx="6508075" cy="208240"/>
          </a:xfrm>
          <a:prstGeom prst="roundRect">
            <a:avLst>
              <a:gd name="adj" fmla="val 4391"/>
            </a:avLst>
          </a:prstGeom>
          <a:solidFill>
            <a:srgbClr val="F8ECE4"/>
          </a:solidFill>
          <a:ln w="7620">
            <a:solidFill>
              <a:srgbClr val="151617"/>
            </a:solidFill>
            <a:prstDash val="solid"/>
          </a:ln>
          <a:effectLst>
            <a:outerShdw sx="100000" sy="100000" kx="0" ky="0" algn="bl" rotWithShape="0" blurRad="0" dist="19050" dir="2700000">
              <a:srgbClr val="151617">
                <a:alpha val="100000"/>
              </a:srgbClr>
            </a:outerShdw>
          </a:effectLst>
        </p:spPr>
      </p:sp>
      <p:sp>
        <p:nvSpPr>
          <p:cNvPr id="13" name="Text 11"/>
          <p:cNvSpPr/>
          <p:nvPr/>
        </p:nvSpPr>
        <p:spPr>
          <a:xfrm>
            <a:off x="7601545" y="4267200"/>
            <a:ext cx="2847975" cy="325398"/>
          </a:xfrm>
          <a:prstGeom prst="rect">
            <a:avLst/>
          </a:prstGeom>
          <a:noFill/>
          <a:ln/>
        </p:spPr>
        <p:txBody>
          <a:bodyPr wrap="none" lIns="0" tIns="0" rIns="0" bIns="0" rtlCol="0" anchor="t"/>
          <a:lstStyle/>
          <a:p>
            <a:pPr algn="l" indent="0" marL="0">
              <a:lnSpc>
                <a:spcPts val="2550"/>
              </a:lnSpc>
              <a:buNone/>
            </a:pPr>
            <a:r>
              <a:rPr lang="en-US" sz="2050" b="1" dirty="0">
                <a:solidFill>
                  <a:srgbClr val="151617"/>
                </a:solidFill>
                <a:latin typeface="Montserrat Black" pitchFamily="34" charset="0"/>
                <a:ea typeface="Montserrat Black" pitchFamily="34" charset="-122"/>
                <a:cs typeface="Montserrat Black" pitchFamily="34" charset="-120"/>
              </a:rPr>
              <a:t>Level 4: Cloud Layer</a:t>
            </a:r>
            <a:endParaRPr lang="en-US" sz="2050" dirty="0"/>
          </a:p>
        </p:txBody>
      </p:sp>
      <p:sp>
        <p:nvSpPr>
          <p:cNvPr id="14" name="Text 12"/>
          <p:cNvSpPr/>
          <p:nvPr/>
        </p:nvSpPr>
        <p:spPr>
          <a:xfrm>
            <a:off x="7601545" y="4717494"/>
            <a:ext cx="6091595" cy="666750"/>
          </a:xfrm>
          <a:prstGeom prst="rect">
            <a:avLst/>
          </a:prstGeom>
          <a:noFill/>
          <a:ln/>
        </p:spPr>
        <p:txBody>
          <a:bodyPr wrap="square" lIns="0" tIns="0" rIns="0" bIns="0" rtlCol="0" anchor="t"/>
          <a:lstStyle/>
          <a:p>
            <a:pPr algn="l" indent="0" marL="0">
              <a:lnSpc>
                <a:spcPts val="2600"/>
              </a:lnSpc>
              <a:buNone/>
            </a:pPr>
            <a:r>
              <a:rPr lang="en-US" sz="1600" dirty="0">
                <a:solidFill>
                  <a:srgbClr val="151617"/>
                </a:solidFill>
                <a:latin typeface="Inconsolata" pitchFamily="34" charset="0"/>
                <a:ea typeface="Inconsolata" pitchFamily="34" charset="-122"/>
                <a:cs typeface="Inconsolata" pitchFamily="34" charset="-120"/>
              </a:rPr>
              <a:t>Central agricultural cloud service for storage and planning</a:t>
            </a:r>
            <a:endParaRPr lang="en-US" sz="1600" dirty="0"/>
          </a:p>
        </p:txBody>
      </p:sp>
      <p:sp>
        <p:nvSpPr>
          <p:cNvPr id="15" name="Text 13"/>
          <p:cNvSpPr/>
          <p:nvPr/>
        </p:nvSpPr>
        <p:spPr>
          <a:xfrm>
            <a:off x="729020" y="6217325"/>
            <a:ext cx="3153608" cy="390525"/>
          </a:xfrm>
          <a:prstGeom prst="rect">
            <a:avLst/>
          </a:prstGeom>
          <a:noFill/>
          <a:ln/>
        </p:spPr>
        <p:txBody>
          <a:bodyPr wrap="none" lIns="0" tIns="0" rIns="0" bIns="0" rtlCol="0" anchor="t"/>
          <a:lstStyle/>
          <a:p>
            <a:pPr algn="l" indent="0" marL="0">
              <a:lnSpc>
                <a:spcPts val="3050"/>
              </a:lnSpc>
              <a:buNone/>
            </a:pPr>
            <a:r>
              <a:rPr lang="en-US" sz="2450" b="1" dirty="0">
                <a:solidFill>
                  <a:srgbClr val="151617"/>
                </a:solidFill>
                <a:latin typeface="Montserrat Black" pitchFamily="34" charset="0"/>
                <a:ea typeface="Montserrat Black" pitchFamily="34" charset="-122"/>
                <a:cs typeface="Montserrat Black" pitchFamily="34" charset="-120"/>
              </a:rPr>
              <a:t>Software Services:</a:t>
            </a:r>
            <a:endParaRPr lang="en-US" sz="2450" dirty="0"/>
          </a:p>
        </p:txBody>
      </p:sp>
      <p:sp>
        <p:nvSpPr>
          <p:cNvPr id="16" name="Text 14"/>
          <p:cNvSpPr/>
          <p:nvPr/>
        </p:nvSpPr>
        <p:spPr>
          <a:xfrm>
            <a:off x="729020" y="6920270"/>
            <a:ext cx="13172361" cy="333375"/>
          </a:xfrm>
          <a:prstGeom prst="rect">
            <a:avLst/>
          </a:prstGeom>
          <a:noFill/>
          <a:ln/>
        </p:spPr>
        <p:txBody>
          <a:bodyPr wrap="none" lIns="0" tIns="0" rIns="0" bIns="0" rtlCol="0" anchor="t"/>
          <a:lstStyle/>
          <a:p>
            <a:pPr algn="l" marL="342900" indent="-342900">
              <a:lnSpc>
                <a:spcPts val="2600"/>
              </a:lnSpc>
              <a:buSzPct val="100000"/>
              <a:buChar char="•"/>
            </a:pPr>
            <a:r>
              <a:rPr lang="en-US" sz="1600" b="1" dirty="0">
                <a:solidFill>
                  <a:srgbClr val="151617"/>
                </a:solidFill>
                <a:latin typeface="Inconsolata" pitchFamily="34" charset="0"/>
                <a:ea typeface="Inconsolata" pitchFamily="34" charset="-122"/>
                <a:cs typeface="Inconsolata" pitchFamily="34" charset="-120"/>
              </a:rPr>
              <a:t>AnalyzeCropHealth:</a:t>
            </a:r>
            <a:pPr algn="l" indent="0" marL="0">
              <a:lnSpc>
                <a:spcPts val="2600"/>
              </a:lnSpc>
              <a:buNone/>
            </a:pPr>
            <a:r>
              <a:rPr lang="en-US" sz="1600" dirty="0">
                <a:solidFill>
                  <a:srgbClr val="151617"/>
                </a:solidFill>
                <a:latin typeface="Inconsolata" pitchFamily="34" charset="0"/>
                <a:ea typeface="Inconsolata" pitchFamily="34" charset="-122"/>
                <a:cs typeface="Inconsolata" pitchFamily="34" charset="-120"/>
              </a:rPr>
              <a:t> Lightweight service to process visual or spectral data</a:t>
            </a:r>
            <a:endParaRPr lang="en-US" sz="1600" dirty="0"/>
          </a:p>
        </p:txBody>
      </p:sp>
      <p:sp>
        <p:nvSpPr>
          <p:cNvPr id="17" name="Text 15"/>
          <p:cNvSpPr/>
          <p:nvPr/>
        </p:nvSpPr>
        <p:spPr>
          <a:xfrm>
            <a:off x="729020" y="7326511"/>
            <a:ext cx="13172361" cy="333375"/>
          </a:xfrm>
          <a:prstGeom prst="rect">
            <a:avLst/>
          </a:prstGeom>
          <a:noFill/>
          <a:ln/>
        </p:spPr>
        <p:txBody>
          <a:bodyPr wrap="none" lIns="0" tIns="0" rIns="0" bIns="0" rtlCol="0" anchor="t"/>
          <a:lstStyle/>
          <a:p>
            <a:pPr algn="l" marL="342900" indent="-342900">
              <a:lnSpc>
                <a:spcPts val="2600"/>
              </a:lnSpc>
              <a:buSzPct val="100000"/>
              <a:buChar char="•"/>
            </a:pPr>
            <a:r>
              <a:rPr lang="en-US" sz="1600" b="1" dirty="0">
                <a:solidFill>
                  <a:srgbClr val="151617"/>
                </a:solidFill>
                <a:latin typeface="Inconsolata" pitchFamily="34" charset="0"/>
                <a:ea typeface="Inconsolata" pitchFamily="34" charset="-122"/>
                <a:cs typeface="Inconsolata" pitchFamily="34" charset="-120"/>
              </a:rPr>
              <a:t>LogObservation:</a:t>
            </a:r>
            <a:pPr algn="l" indent="0" marL="0">
              <a:lnSpc>
                <a:spcPts val="2600"/>
              </a:lnSpc>
              <a:buNone/>
            </a:pPr>
            <a:r>
              <a:rPr lang="en-US" sz="1600" dirty="0">
                <a:solidFill>
                  <a:srgbClr val="151617"/>
                </a:solidFill>
                <a:latin typeface="Inconsolata" pitchFamily="34" charset="0"/>
                <a:ea typeface="Inconsolata" pitchFamily="34" charset="-122"/>
                <a:cs typeface="Inconsolata" pitchFamily="34" charset="-120"/>
              </a:rPr>
              <a:t> Sends summaries to cloud for traceability</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89478" y="463153"/>
            <a:ext cx="5212913" cy="526375"/>
          </a:xfrm>
          <a:prstGeom prst="rect">
            <a:avLst/>
          </a:prstGeom>
          <a:noFill/>
          <a:ln/>
        </p:spPr>
        <p:txBody>
          <a:bodyPr wrap="none" lIns="0" tIns="0" rIns="0" bIns="0" rtlCol="0" anchor="t"/>
          <a:lstStyle/>
          <a:p>
            <a:pPr algn="l" indent="0" marL="0">
              <a:lnSpc>
                <a:spcPts val="4100"/>
              </a:lnSpc>
              <a:buNone/>
            </a:pPr>
            <a:r>
              <a:rPr lang="en-US" sz="3300" b="1" dirty="0">
                <a:solidFill>
                  <a:srgbClr val="151617"/>
                </a:solidFill>
                <a:latin typeface="Montserrat Black" pitchFamily="34" charset="0"/>
                <a:ea typeface="Montserrat Black" pitchFamily="34" charset="-122"/>
                <a:cs typeface="Montserrat Black" pitchFamily="34" charset="-120"/>
              </a:rPr>
              <a:t>YAFS Simulation Setup</a:t>
            </a:r>
            <a:endParaRPr lang="en-US" sz="3300" dirty="0"/>
          </a:p>
        </p:txBody>
      </p:sp>
      <p:sp>
        <p:nvSpPr>
          <p:cNvPr id="3" name="Text 1"/>
          <p:cNvSpPr/>
          <p:nvPr/>
        </p:nvSpPr>
        <p:spPr>
          <a:xfrm>
            <a:off x="589478" y="1393746"/>
            <a:ext cx="6520339" cy="269558"/>
          </a:xfrm>
          <a:prstGeom prst="rect">
            <a:avLst/>
          </a:prstGeom>
          <a:noFill/>
          <a:ln/>
        </p:spPr>
        <p:txBody>
          <a:bodyPr wrap="none" lIns="0" tIns="0" rIns="0" bIns="0" rtlCol="0" anchor="t"/>
          <a:lstStyle/>
          <a:p>
            <a:pPr algn="l" indent="0" marL="0">
              <a:lnSpc>
                <a:spcPts val="2100"/>
              </a:lnSpc>
              <a:buNone/>
            </a:pPr>
            <a:endParaRPr lang="en-US" sz="1300" dirty="0"/>
          </a:p>
        </p:txBody>
      </p:sp>
      <p:sp>
        <p:nvSpPr>
          <p:cNvPr id="4" name="Text 2"/>
          <p:cNvSpPr/>
          <p:nvPr/>
        </p:nvSpPr>
        <p:spPr>
          <a:xfrm>
            <a:off x="7528203" y="1393746"/>
            <a:ext cx="6520339" cy="269558"/>
          </a:xfrm>
          <a:prstGeom prst="rect">
            <a:avLst/>
          </a:prstGeom>
          <a:noFill/>
          <a:ln/>
        </p:spPr>
        <p:txBody>
          <a:bodyPr wrap="none" lIns="0" tIns="0" rIns="0" bIns="0" rtlCol="0" anchor="t"/>
          <a:lstStyle/>
          <a:p>
            <a:pPr algn="l" indent="0" marL="0">
              <a:lnSpc>
                <a:spcPts val="2100"/>
              </a:lnSpc>
              <a:buNone/>
            </a:pPr>
            <a:r>
              <a:rPr lang="en-US" sz="1300" dirty="0">
                <a:solidFill>
                  <a:srgbClr val="151617"/>
                </a:solidFill>
                <a:latin typeface="Inconsolata" pitchFamily="34" charset="0"/>
                <a:ea typeface="Inconsolata" pitchFamily="34" charset="-122"/>
                <a:cs typeface="Inconsolata" pitchFamily="34" charset="-120"/>
              </a:rPr>
              <a:t>YAFS models agricultural field topology</a:t>
            </a:r>
            <a:endParaRPr lang="en-US" sz="1300" dirty="0"/>
          </a:p>
        </p:txBody>
      </p:sp>
      <p:sp>
        <p:nvSpPr>
          <p:cNvPr id="5" name="Shape 3"/>
          <p:cNvSpPr/>
          <p:nvPr/>
        </p:nvSpPr>
        <p:spPr>
          <a:xfrm>
            <a:off x="7528203" y="1852732"/>
            <a:ext cx="6520339" cy="1083469"/>
          </a:xfrm>
          <a:prstGeom prst="roundRect">
            <a:avLst>
              <a:gd name="adj" fmla="val 844"/>
            </a:avLst>
          </a:prstGeom>
          <a:solidFill>
            <a:srgbClr val="F8ECE4"/>
          </a:solidFill>
          <a:ln w="22860">
            <a:solidFill>
              <a:srgbClr val="151617"/>
            </a:solidFill>
            <a:prstDash val="solid"/>
          </a:ln>
          <a:effectLst>
            <a:outerShdw sx="100000" sy="100000" kx="0" ky="0" algn="bl" rotWithShape="0" blurRad="0" dist="15240" dir="2700000">
              <a:srgbClr val="151617">
                <a:alpha val="100000"/>
              </a:srgbClr>
            </a:outerShdw>
          </a:effectLst>
        </p:spPr>
      </p:sp>
      <p:sp>
        <p:nvSpPr>
          <p:cNvPr id="6" name="Text 4"/>
          <p:cNvSpPr/>
          <p:nvPr/>
        </p:nvSpPr>
        <p:spPr>
          <a:xfrm>
            <a:off x="7719417" y="2043946"/>
            <a:ext cx="2105382" cy="263128"/>
          </a:xfrm>
          <a:prstGeom prst="rect">
            <a:avLst/>
          </a:prstGeom>
          <a:noFill/>
          <a:ln/>
        </p:spPr>
        <p:txBody>
          <a:bodyPr wrap="none" lIns="0" tIns="0" rIns="0" bIns="0" rtlCol="0" anchor="t"/>
          <a:lstStyle/>
          <a:p>
            <a:pPr algn="l" indent="0" marL="0">
              <a:lnSpc>
                <a:spcPts val="2050"/>
              </a:lnSpc>
              <a:buNone/>
            </a:pPr>
            <a:r>
              <a:rPr lang="en-US" sz="1650" b="1" dirty="0">
                <a:solidFill>
                  <a:srgbClr val="151617"/>
                </a:solidFill>
                <a:latin typeface="Montserrat Black" pitchFamily="34" charset="0"/>
                <a:ea typeface="Montserrat Black" pitchFamily="34" charset="-122"/>
                <a:cs typeface="Montserrat Black" pitchFamily="34" charset="-120"/>
              </a:rPr>
              <a:t>Sensor Nodes:</a:t>
            </a:r>
            <a:endParaRPr lang="en-US" sz="1650" dirty="0"/>
          </a:p>
        </p:txBody>
      </p:sp>
      <p:sp>
        <p:nvSpPr>
          <p:cNvPr id="7" name="Text 5"/>
          <p:cNvSpPr/>
          <p:nvPr/>
        </p:nvSpPr>
        <p:spPr>
          <a:xfrm>
            <a:off x="7719417" y="2475428"/>
            <a:ext cx="6137910" cy="269558"/>
          </a:xfrm>
          <a:prstGeom prst="rect">
            <a:avLst/>
          </a:prstGeom>
          <a:noFill/>
          <a:ln/>
        </p:spPr>
        <p:txBody>
          <a:bodyPr wrap="none" lIns="0" tIns="0" rIns="0" bIns="0" rtlCol="0" anchor="t"/>
          <a:lstStyle/>
          <a:p>
            <a:pPr algn="l" indent="0" marL="0">
              <a:lnSpc>
                <a:spcPts val="2100"/>
              </a:lnSpc>
              <a:buNone/>
            </a:pPr>
            <a:r>
              <a:rPr lang="en-US" sz="1300" dirty="0">
                <a:solidFill>
                  <a:srgbClr val="151617"/>
                </a:solidFill>
                <a:latin typeface="Inconsolata" pitchFamily="34" charset="0"/>
                <a:ea typeface="Inconsolata" pitchFamily="34" charset="-122"/>
                <a:cs typeface="Inconsolata" pitchFamily="34" charset="-120"/>
              </a:rPr>
              <a:t>Simulate drones generating periodic images/data</a:t>
            </a:r>
            <a:endParaRPr lang="en-US" sz="1300" dirty="0"/>
          </a:p>
        </p:txBody>
      </p:sp>
      <p:sp>
        <p:nvSpPr>
          <p:cNvPr id="8" name="Shape 6"/>
          <p:cNvSpPr/>
          <p:nvPr/>
        </p:nvSpPr>
        <p:spPr>
          <a:xfrm>
            <a:off x="7528203" y="3104555"/>
            <a:ext cx="6520339" cy="1083469"/>
          </a:xfrm>
          <a:prstGeom prst="roundRect">
            <a:avLst>
              <a:gd name="adj" fmla="val 844"/>
            </a:avLst>
          </a:prstGeom>
          <a:solidFill>
            <a:srgbClr val="F8ECE4"/>
          </a:solidFill>
          <a:ln w="22860">
            <a:solidFill>
              <a:srgbClr val="151617"/>
            </a:solidFill>
            <a:prstDash val="solid"/>
          </a:ln>
          <a:effectLst>
            <a:outerShdw sx="100000" sy="100000" kx="0" ky="0" algn="bl" rotWithShape="0" blurRad="0" dist="15240" dir="2700000">
              <a:srgbClr val="151617">
                <a:alpha val="100000"/>
              </a:srgbClr>
            </a:outerShdw>
          </a:effectLst>
        </p:spPr>
      </p:sp>
      <p:sp>
        <p:nvSpPr>
          <p:cNvPr id="9" name="Text 7"/>
          <p:cNvSpPr/>
          <p:nvPr/>
        </p:nvSpPr>
        <p:spPr>
          <a:xfrm>
            <a:off x="7719417" y="3295769"/>
            <a:ext cx="2105382" cy="263128"/>
          </a:xfrm>
          <a:prstGeom prst="rect">
            <a:avLst/>
          </a:prstGeom>
          <a:noFill/>
          <a:ln/>
        </p:spPr>
        <p:txBody>
          <a:bodyPr wrap="none" lIns="0" tIns="0" rIns="0" bIns="0" rtlCol="0" anchor="t"/>
          <a:lstStyle/>
          <a:p>
            <a:pPr algn="l" indent="0" marL="0">
              <a:lnSpc>
                <a:spcPts val="2050"/>
              </a:lnSpc>
              <a:buNone/>
            </a:pPr>
            <a:r>
              <a:rPr lang="en-US" sz="1650" b="1" dirty="0">
                <a:solidFill>
                  <a:srgbClr val="151617"/>
                </a:solidFill>
                <a:latin typeface="Montserrat Black" pitchFamily="34" charset="0"/>
                <a:ea typeface="Montserrat Black" pitchFamily="34" charset="-122"/>
                <a:cs typeface="Montserrat Black" pitchFamily="34" charset="-120"/>
              </a:rPr>
              <a:t>Edge Node:</a:t>
            </a:r>
            <a:endParaRPr lang="en-US" sz="1650" dirty="0"/>
          </a:p>
        </p:txBody>
      </p:sp>
      <p:sp>
        <p:nvSpPr>
          <p:cNvPr id="10" name="Text 8"/>
          <p:cNvSpPr/>
          <p:nvPr/>
        </p:nvSpPr>
        <p:spPr>
          <a:xfrm>
            <a:off x="7719417" y="3727252"/>
            <a:ext cx="6137910" cy="269558"/>
          </a:xfrm>
          <a:prstGeom prst="rect">
            <a:avLst/>
          </a:prstGeom>
          <a:noFill/>
          <a:ln/>
        </p:spPr>
        <p:txBody>
          <a:bodyPr wrap="none" lIns="0" tIns="0" rIns="0" bIns="0" rtlCol="0" anchor="t"/>
          <a:lstStyle/>
          <a:p>
            <a:pPr algn="l" indent="0" marL="0">
              <a:lnSpc>
                <a:spcPts val="2100"/>
              </a:lnSpc>
              <a:buNone/>
            </a:pPr>
            <a:r>
              <a:rPr lang="en-US" sz="1300" dirty="0">
                <a:solidFill>
                  <a:srgbClr val="151617"/>
                </a:solidFill>
                <a:latin typeface="Inconsolata" pitchFamily="34" charset="0"/>
                <a:ea typeface="Inconsolata" pitchFamily="34" charset="-122"/>
                <a:cs typeface="Inconsolata" pitchFamily="34" charset="-120"/>
              </a:rPr>
              <a:t>IPT = 3,000; Latency = 5ms</a:t>
            </a:r>
            <a:endParaRPr lang="en-US" sz="1300" dirty="0"/>
          </a:p>
        </p:txBody>
      </p:sp>
      <p:sp>
        <p:nvSpPr>
          <p:cNvPr id="11" name="Shape 9"/>
          <p:cNvSpPr/>
          <p:nvPr/>
        </p:nvSpPr>
        <p:spPr>
          <a:xfrm>
            <a:off x="7528203" y="4356378"/>
            <a:ext cx="6520339" cy="1083469"/>
          </a:xfrm>
          <a:prstGeom prst="roundRect">
            <a:avLst>
              <a:gd name="adj" fmla="val 844"/>
            </a:avLst>
          </a:prstGeom>
          <a:solidFill>
            <a:srgbClr val="F8ECE4"/>
          </a:solidFill>
          <a:ln w="22860">
            <a:solidFill>
              <a:srgbClr val="151617"/>
            </a:solidFill>
            <a:prstDash val="solid"/>
          </a:ln>
          <a:effectLst>
            <a:outerShdw sx="100000" sy="100000" kx="0" ky="0" algn="bl" rotWithShape="0" blurRad="0" dist="15240" dir="2700000">
              <a:srgbClr val="151617">
                <a:alpha val="100000"/>
              </a:srgbClr>
            </a:outerShdw>
          </a:effectLst>
        </p:spPr>
      </p:sp>
      <p:sp>
        <p:nvSpPr>
          <p:cNvPr id="12" name="Text 10"/>
          <p:cNvSpPr/>
          <p:nvPr/>
        </p:nvSpPr>
        <p:spPr>
          <a:xfrm>
            <a:off x="7719417" y="4547592"/>
            <a:ext cx="2105382" cy="263128"/>
          </a:xfrm>
          <a:prstGeom prst="rect">
            <a:avLst/>
          </a:prstGeom>
          <a:noFill/>
          <a:ln/>
        </p:spPr>
        <p:txBody>
          <a:bodyPr wrap="none" lIns="0" tIns="0" rIns="0" bIns="0" rtlCol="0" anchor="t"/>
          <a:lstStyle/>
          <a:p>
            <a:pPr algn="l" indent="0" marL="0">
              <a:lnSpc>
                <a:spcPts val="2050"/>
              </a:lnSpc>
              <a:buNone/>
            </a:pPr>
            <a:r>
              <a:rPr lang="en-US" sz="1650" b="1" dirty="0">
                <a:solidFill>
                  <a:srgbClr val="151617"/>
                </a:solidFill>
                <a:latin typeface="Montserrat Black" pitchFamily="34" charset="0"/>
                <a:ea typeface="Montserrat Black" pitchFamily="34" charset="-122"/>
                <a:cs typeface="Montserrat Black" pitchFamily="34" charset="-120"/>
              </a:rPr>
              <a:t>Fog Node:</a:t>
            </a:r>
            <a:endParaRPr lang="en-US" sz="1650" dirty="0"/>
          </a:p>
        </p:txBody>
      </p:sp>
      <p:sp>
        <p:nvSpPr>
          <p:cNvPr id="13" name="Text 11"/>
          <p:cNvSpPr/>
          <p:nvPr/>
        </p:nvSpPr>
        <p:spPr>
          <a:xfrm>
            <a:off x="7719417" y="4979075"/>
            <a:ext cx="6137910" cy="269558"/>
          </a:xfrm>
          <a:prstGeom prst="rect">
            <a:avLst/>
          </a:prstGeom>
          <a:noFill/>
          <a:ln/>
        </p:spPr>
        <p:txBody>
          <a:bodyPr wrap="none" lIns="0" tIns="0" rIns="0" bIns="0" rtlCol="0" anchor="t"/>
          <a:lstStyle/>
          <a:p>
            <a:pPr algn="l" indent="0" marL="0">
              <a:lnSpc>
                <a:spcPts val="2100"/>
              </a:lnSpc>
              <a:buNone/>
            </a:pPr>
            <a:r>
              <a:rPr lang="en-US" sz="1300" dirty="0">
                <a:solidFill>
                  <a:srgbClr val="151617"/>
                </a:solidFill>
                <a:latin typeface="Inconsolata" pitchFamily="34" charset="0"/>
                <a:ea typeface="Inconsolata" pitchFamily="34" charset="-122"/>
                <a:cs typeface="Inconsolata" pitchFamily="34" charset="-120"/>
              </a:rPr>
              <a:t>IPT = 6,000; Latency = 15ms</a:t>
            </a:r>
            <a:endParaRPr lang="en-US" sz="1300" dirty="0"/>
          </a:p>
        </p:txBody>
      </p:sp>
      <p:sp>
        <p:nvSpPr>
          <p:cNvPr id="14" name="Shape 12"/>
          <p:cNvSpPr/>
          <p:nvPr/>
        </p:nvSpPr>
        <p:spPr>
          <a:xfrm>
            <a:off x="7528203" y="5608201"/>
            <a:ext cx="6520339" cy="1083469"/>
          </a:xfrm>
          <a:prstGeom prst="roundRect">
            <a:avLst>
              <a:gd name="adj" fmla="val 844"/>
            </a:avLst>
          </a:prstGeom>
          <a:solidFill>
            <a:srgbClr val="F8ECE4"/>
          </a:solidFill>
          <a:ln w="22860">
            <a:solidFill>
              <a:srgbClr val="151617"/>
            </a:solidFill>
            <a:prstDash val="solid"/>
          </a:ln>
          <a:effectLst>
            <a:outerShdw sx="100000" sy="100000" kx="0" ky="0" algn="bl" rotWithShape="0" blurRad="0" dist="15240" dir="2700000">
              <a:srgbClr val="151617">
                <a:alpha val="100000"/>
              </a:srgbClr>
            </a:outerShdw>
          </a:effectLst>
        </p:spPr>
      </p:sp>
      <p:sp>
        <p:nvSpPr>
          <p:cNvPr id="15" name="Text 13"/>
          <p:cNvSpPr/>
          <p:nvPr/>
        </p:nvSpPr>
        <p:spPr>
          <a:xfrm>
            <a:off x="7719417" y="5799415"/>
            <a:ext cx="2105382" cy="263128"/>
          </a:xfrm>
          <a:prstGeom prst="rect">
            <a:avLst/>
          </a:prstGeom>
          <a:noFill/>
          <a:ln/>
        </p:spPr>
        <p:txBody>
          <a:bodyPr wrap="none" lIns="0" tIns="0" rIns="0" bIns="0" rtlCol="0" anchor="t"/>
          <a:lstStyle/>
          <a:p>
            <a:pPr algn="l" indent="0" marL="0">
              <a:lnSpc>
                <a:spcPts val="2050"/>
              </a:lnSpc>
              <a:buNone/>
            </a:pPr>
            <a:r>
              <a:rPr lang="en-US" sz="1650" b="1" dirty="0">
                <a:solidFill>
                  <a:srgbClr val="151617"/>
                </a:solidFill>
                <a:latin typeface="Montserrat Black" pitchFamily="34" charset="0"/>
                <a:ea typeface="Montserrat Black" pitchFamily="34" charset="-122"/>
                <a:cs typeface="Montserrat Black" pitchFamily="34" charset="-120"/>
              </a:rPr>
              <a:t>Cloud Node:</a:t>
            </a:r>
            <a:endParaRPr lang="en-US" sz="1650" dirty="0"/>
          </a:p>
        </p:txBody>
      </p:sp>
      <p:sp>
        <p:nvSpPr>
          <p:cNvPr id="16" name="Text 14"/>
          <p:cNvSpPr/>
          <p:nvPr/>
        </p:nvSpPr>
        <p:spPr>
          <a:xfrm>
            <a:off x="7719417" y="6230898"/>
            <a:ext cx="6137910" cy="269558"/>
          </a:xfrm>
          <a:prstGeom prst="rect">
            <a:avLst/>
          </a:prstGeom>
          <a:noFill/>
          <a:ln/>
        </p:spPr>
        <p:txBody>
          <a:bodyPr wrap="none" lIns="0" tIns="0" rIns="0" bIns="0" rtlCol="0" anchor="t"/>
          <a:lstStyle/>
          <a:p>
            <a:pPr algn="l" indent="0" marL="0">
              <a:lnSpc>
                <a:spcPts val="2100"/>
              </a:lnSpc>
              <a:buNone/>
            </a:pPr>
            <a:r>
              <a:rPr lang="en-US" sz="1300" dirty="0">
                <a:solidFill>
                  <a:srgbClr val="151617"/>
                </a:solidFill>
                <a:latin typeface="Inconsolata" pitchFamily="34" charset="0"/>
                <a:ea typeface="Inconsolata" pitchFamily="34" charset="-122"/>
                <a:cs typeface="Inconsolata" pitchFamily="34" charset="-120"/>
              </a:rPr>
              <a:t>IPT = 10,000; Latency = 50ms</a:t>
            </a:r>
            <a:endParaRPr lang="en-US" sz="1300" dirty="0"/>
          </a:p>
        </p:txBody>
      </p:sp>
      <p:sp>
        <p:nvSpPr>
          <p:cNvPr id="17" name="Text 15"/>
          <p:cNvSpPr/>
          <p:nvPr/>
        </p:nvSpPr>
        <p:spPr>
          <a:xfrm>
            <a:off x="7528203" y="6881098"/>
            <a:ext cx="2526506" cy="315754"/>
          </a:xfrm>
          <a:prstGeom prst="rect">
            <a:avLst/>
          </a:prstGeom>
          <a:noFill/>
          <a:ln/>
        </p:spPr>
        <p:txBody>
          <a:bodyPr wrap="none" lIns="0" tIns="0" rIns="0" bIns="0" rtlCol="0" anchor="t"/>
          <a:lstStyle/>
          <a:p>
            <a:pPr algn="l" indent="0" marL="0">
              <a:lnSpc>
                <a:spcPts val="2450"/>
              </a:lnSpc>
              <a:buNone/>
            </a:pPr>
            <a:r>
              <a:rPr lang="en-US" sz="1950" b="1" dirty="0">
                <a:solidFill>
                  <a:srgbClr val="151617"/>
                </a:solidFill>
                <a:latin typeface="Montserrat Black" pitchFamily="34" charset="0"/>
                <a:ea typeface="Montserrat Black" pitchFamily="34" charset="-122"/>
                <a:cs typeface="Montserrat Black" pitchFamily="34" charset="-120"/>
              </a:rPr>
              <a:t>Workflow:</a:t>
            </a:r>
            <a:endParaRPr lang="en-US" sz="1950" dirty="0"/>
          </a:p>
        </p:txBody>
      </p:sp>
      <p:sp>
        <p:nvSpPr>
          <p:cNvPr id="18" name="Text 16"/>
          <p:cNvSpPr/>
          <p:nvPr/>
        </p:nvSpPr>
        <p:spPr>
          <a:xfrm>
            <a:off x="7528203" y="7365206"/>
            <a:ext cx="6520339" cy="269558"/>
          </a:xfrm>
          <a:prstGeom prst="rect">
            <a:avLst/>
          </a:prstGeom>
          <a:noFill/>
          <a:ln/>
        </p:spPr>
        <p:txBody>
          <a:bodyPr wrap="none" lIns="0" tIns="0" rIns="0" bIns="0" rtlCol="0" anchor="t"/>
          <a:lstStyle/>
          <a:p>
            <a:pPr algn="l" indent="0" marL="0">
              <a:lnSpc>
                <a:spcPts val="2100"/>
              </a:lnSpc>
              <a:buNone/>
            </a:pPr>
            <a:r>
              <a:rPr lang="en-US" sz="1300" dirty="0">
                <a:solidFill>
                  <a:srgbClr val="151617"/>
                </a:solidFill>
                <a:latin typeface="Inconsolata" pitchFamily="34" charset="0"/>
                <a:ea typeface="Inconsolata" pitchFamily="34" charset="-122"/>
                <a:cs typeface="Inconsolata" pitchFamily="34" charset="-120"/>
              </a:rPr>
              <a:t>Sensor → AnalyzeCropHealth → LogObservation</a:t>
            </a:r>
            <a:endParaRPr lang="en-US"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11505" y="897136"/>
            <a:ext cx="5650825" cy="546021"/>
          </a:xfrm>
          <a:prstGeom prst="rect">
            <a:avLst/>
          </a:prstGeom>
          <a:noFill/>
          <a:ln/>
        </p:spPr>
        <p:txBody>
          <a:bodyPr wrap="none" lIns="0" tIns="0" rIns="0" bIns="0" rtlCol="0" anchor="t"/>
          <a:lstStyle/>
          <a:p>
            <a:pPr algn="l" indent="0" marL="0">
              <a:lnSpc>
                <a:spcPts val="4250"/>
              </a:lnSpc>
              <a:buNone/>
            </a:pPr>
            <a:r>
              <a:rPr lang="en-US" sz="3400" b="1" dirty="0">
                <a:solidFill>
                  <a:srgbClr val="151617"/>
                </a:solidFill>
                <a:latin typeface="Montserrat Black" pitchFamily="34" charset="0"/>
                <a:ea typeface="Montserrat Black" pitchFamily="34" charset="-122"/>
                <a:cs typeface="Montserrat Black" pitchFamily="34" charset="-120"/>
              </a:rPr>
              <a:t>MEC-Orchestrator Logic</a:t>
            </a:r>
            <a:endParaRPr lang="en-US" sz="3400" dirty="0"/>
          </a:p>
        </p:txBody>
      </p:sp>
      <p:sp>
        <p:nvSpPr>
          <p:cNvPr id="3" name="Text 1"/>
          <p:cNvSpPr/>
          <p:nvPr/>
        </p:nvSpPr>
        <p:spPr>
          <a:xfrm>
            <a:off x="611505" y="1792605"/>
            <a:ext cx="13407390" cy="279559"/>
          </a:xfrm>
          <a:prstGeom prst="rect">
            <a:avLst/>
          </a:prstGeom>
          <a:noFill/>
          <a:ln/>
        </p:spPr>
        <p:txBody>
          <a:bodyPr wrap="none" lIns="0" tIns="0" rIns="0" bIns="0" rtlCol="0" anchor="t"/>
          <a:lstStyle/>
          <a:p>
            <a:pPr algn="l" indent="0" marL="0">
              <a:lnSpc>
                <a:spcPts val="2200"/>
              </a:lnSpc>
              <a:buNone/>
            </a:pPr>
            <a:r>
              <a:rPr lang="en-US" sz="1350" dirty="0">
                <a:solidFill>
                  <a:srgbClr val="151617"/>
                </a:solidFill>
                <a:latin typeface="Inconsolata" pitchFamily="34" charset="0"/>
                <a:ea typeface="Inconsolata" pitchFamily="34" charset="-122"/>
                <a:cs typeface="Inconsolata" pitchFamily="34" charset="-120"/>
              </a:rPr>
              <a:t>The orchestrator automates service deployment based on real-time drone data, ensuring optimal performance in dynamic agricultural environments.</a:t>
            </a:r>
            <a:endParaRPr lang="en-US" sz="1350" dirty="0"/>
          </a:p>
        </p:txBody>
      </p:sp>
      <p:sp>
        <p:nvSpPr>
          <p:cNvPr id="4" name="Text 2"/>
          <p:cNvSpPr/>
          <p:nvPr/>
        </p:nvSpPr>
        <p:spPr>
          <a:xfrm>
            <a:off x="611505" y="2334220"/>
            <a:ext cx="4603671" cy="436721"/>
          </a:xfrm>
          <a:prstGeom prst="rect">
            <a:avLst/>
          </a:prstGeom>
          <a:noFill/>
          <a:ln/>
        </p:spPr>
        <p:txBody>
          <a:bodyPr wrap="none" lIns="0" tIns="0" rIns="0" bIns="0" rtlCol="0" anchor="t"/>
          <a:lstStyle/>
          <a:p>
            <a:pPr algn="l" indent="0" marL="0">
              <a:lnSpc>
                <a:spcPts val="3400"/>
              </a:lnSpc>
              <a:buNone/>
            </a:pPr>
            <a:r>
              <a:rPr lang="en-US" sz="2750" b="1" dirty="0">
                <a:solidFill>
                  <a:srgbClr val="151617"/>
                </a:solidFill>
                <a:latin typeface="Montserrat Black" pitchFamily="34" charset="0"/>
                <a:ea typeface="Montserrat Black" pitchFamily="34" charset="-122"/>
                <a:cs typeface="Montserrat Black" pitchFamily="34" charset="-120"/>
              </a:rPr>
              <a:t>Criteria for Deployment:</a:t>
            </a:r>
            <a:endParaRPr lang="en-US" sz="2750" dirty="0"/>
          </a:p>
        </p:txBody>
      </p:sp>
      <p:sp>
        <p:nvSpPr>
          <p:cNvPr id="5" name="Shape 3"/>
          <p:cNvSpPr/>
          <p:nvPr/>
        </p:nvSpPr>
        <p:spPr>
          <a:xfrm>
            <a:off x="611505" y="3032998"/>
            <a:ext cx="4352687" cy="1331833"/>
          </a:xfrm>
          <a:prstGeom prst="roundRect">
            <a:avLst>
              <a:gd name="adj" fmla="val 8239"/>
            </a:avLst>
          </a:prstGeom>
          <a:solidFill>
            <a:srgbClr val="F8ECE4"/>
          </a:solidFill>
          <a:ln w="22860">
            <a:solidFill>
              <a:srgbClr val="151617"/>
            </a:solidFill>
            <a:prstDash val="solid"/>
          </a:ln>
          <a:effectLst>
            <a:outerShdw sx="100000" sy="100000" kx="0" ky="0" algn="bl" rotWithShape="0" blurRad="0" dist="15240" dir="2700000">
              <a:srgbClr val="151617">
                <a:alpha val="100000"/>
              </a:srgbClr>
            </a:outerShdw>
          </a:effectLst>
        </p:spPr>
      </p:sp>
      <p:sp>
        <p:nvSpPr>
          <p:cNvPr id="6" name="Shape 4"/>
          <p:cNvSpPr/>
          <p:nvPr/>
        </p:nvSpPr>
        <p:spPr>
          <a:xfrm>
            <a:off x="588645" y="3032998"/>
            <a:ext cx="91440" cy="1331833"/>
          </a:xfrm>
          <a:prstGeom prst="roundRect">
            <a:avLst>
              <a:gd name="adj" fmla="val 10000"/>
            </a:avLst>
          </a:prstGeom>
          <a:solidFill>
            <a:srgbClr val="151617"/>
          </a:solidFill>
          <a:ln/>
        </p:spPr>
      </p:sp>
      <p:sp>
        <p:nvSpPr>
          <p:cNvPr id="7" name="Text 5"/>
          <p:cNvSpPr/>
          <p:nvPr/>
        </p:nvSpPr>
        <p:spPr>
          <a:xfrm>
            <a:off x="877610" y="3230523"/>
            <a:ext cx="2184083" cy="272891"/>
          </a:xfrm>
          <a:prstGeom prst="rect">
            <a:avLst/>
          </a:prstGeom>
          <a:noFill/>
          <a:ln/>
        </p:spPr>
        <p:txBody>
          <a:bodyPr wrap="none" lIns="0" tIns="0" rIns="0" bIns="0" rtlCol="0" anchor="t"/>
          <a:lstStyle/>
          <a:p>
            <a:pPr algn="l" indent="0" marL="0">
              <a:lnSpc>
                <a:spcPts val="2100"/>
              </a:lnSpc>
              <a:buNone/>
            </a:pPr>
            <a:r>
              <a:rPr lang="en-US" sz="1700" b="1" dirty="0">
                <a:solidFill>
                  <a:srgbClr val="151617"/>
                </a:solidFill>
                <a:latin typeface="Montserrat Black" pitchFamily="34" charset="0"/>
                <a:ea typeface="Montserrat Black" pitchFamily="34" charset="-122"/>
                <a:cs typeface="Montserrat Black" pitchFamily="34" charset="-120"/>
              </a:rPr>
              <a:t>Latency</a:t>
            </a:r>
            <a:endParaRPr lang="en-US" sz="1700" dirty="0"/>
          </a:p>
        </p:txBody>
      </p:sp>
      <p:sp>
        <p:nvSpPr>
          <p:cNvPr id="8" name="Text 6"/>
          <p:cNvSpPr/>
          <p:nvPr/>
        </p:nvSpPr>
        <p:spPr>
          <a:xfrm>
            <a:off x="877610" y="3608189"/>
            <a:ext cx="3889058" cy="559118"/>
          </a:xfrm>
          <a:prstGeom prst="rect">
            <a:avLst/>
          </a:prstGeom>
          <a:noFill/>
          <a:ln/>
        </p:spPr>
        <p:txBody>
          <a:bodyPr wrap="square" lIns="0" tIns="0" rIns="0" bIns="0" rtlCol="0" anchor="t"/>
          <a:lstStyle/>
          <a:p>
            <a:pPr algn="l" indent="0" marL="0">
              <a:lnSpc>
                <a:spcPts val="2200"/>
              </a:lnSpc>
              <a:buNone/>
            </a:pPr>
            <a:r>
              <a:rPr lang="en-US" sz="1350" dirty="0">
                <a:solidFill>
                  <a:srgbClr val="151617"/>
                </a:solidFill>
                <a:latin typeface="Inconsolata" pitchFamily="34" charset="0"/>
                <a:ea typeface="Inconsolata" pitchFamily="34" charset="-122"/>
                <a:cs typeface="Inconsolata" pitchFamily="34" charset="-120"/>
              </a:rPr>
              <a:t>Prioritizes proximity to the drone or field station for immediate responses.</a:t>
            </a:r>
            <a:endParaRPr lang="en-US" sz="1350" dirty="0"/>
          </a:p>
        </p:txBody>
      </p:sp>
      <p:sp>
        <p:nvSpPr>
          <p:cNvPr id="9" name="Shape 7"/>
          <p:cNvSpPr/>
          <p:nvPr/>
        </p:nvSpPr>
        <p:spPr>
          <a:xfrm>
            <a:off x="5138857" y="3032998"/>
            <a:ext cx="4352687" cy="1331833"/>
          </a:xfrm>
          <a:prstGeom prst="roundRect">
            <a:avLst>
              <a:gd name="adj" fmla="val 8239"/>
            </a:avLst>
          </a:prstGeom>
          <a:solidFill>
            <a:srgbClr val="F8ECE4"/>
          </a:solidFill>
          <a:ln w="22860">
            <a:solidFill>
              <a:srgbClr val="151617"/>
            </a:solidFill>
            <a:prstDash val="solid"/>
          </a:ln>
          <a:effectLst>
            <a:outerShdw sx="100000" sy="100000" kx="0" ky="0" algn="bl" rotWithShape="0" blurRad="0" dist="15240" dir="2700000">
              <a:srgbClr val="151617">
                <a:alpha val="100000"/>
              </a:srgbClr>
            </a:outerShdw>
          </a:effectLst>
        </p:spPr>
      </p:sp>
      <p:sp>
        <p:nvSpPr>
          <p:cNvPr id="10" name="Shape 8"/>
          <p:cNvSpPr/>
          <p:nvPr/>
        </p:nvSpPr>
        <p:spPr>
          <a:xfrm>
            <a:off x="5115997" y="3032998"/>
            <a:ext cx="91440" cy="1331833"/>
          </a:xfrm>
          <a:prstGeom prst="roundRect">
            <a:avLst>
              <a:gd name="adj" fmla="val 10000"/>
            </a:avLst>
          </a:prstGeom>
          <a:solidFill>
            <a:srgbClr val="151617"/>
          </a:solidFill>
          <a:ln/>
        </p:spPr>
      </p:sp>
      <p:sp>
        <p:nvSpPr>
          <p:cNvPr id="11" name="Text 9"/>
          <p:cNvSpPr/>
          <p:nvPr/>
        </p:nvSpPr>
        <p:spPr>
          <a:xfrm>
            <a:off x="5404961" y="3230523"/>
            <a:ext cx="2184083" cy="272891"/>
          </a:xfrm>
          <a:prstGeom prst="rect">
            <a:avLst/>
          </a:prstGeom>
          <a:noFill/>
          <a:ln/>
        </p:spPr>
        <p:txBody>
          <a:bodyPr wrap="none" lIns="0" tIns="0" rIns="0" bIns="0" rtlCol="0" anchor="t"/>
          <a:lstStyle/>
          <a:p>
            <a:pPr algn="l" indent="0" marL="0">
              <a:lnSpc>
                <a:spcPts val="2100"/>
              </a:lnSpc>
              <a:buNone/>
            </a:pPr>
            <a:r>
              <a:rPr lang="en-US" sz="1700" b="1" dirty="0">
                <a:solidFill>
                  <a:srgbClr val="151617"/>
                </a:solidFill>
                <a:latin typeface="Montserrat Black" pitchFamily="34" charset="0"/>
                <a:ea typeface="Montserrat Black" pitchFamily="34" charset="-122"/>
                <a:cs typeface="Montserrat Black" pitchFamily="34" charset="-120"/>
              </a:rPr>
              <a:t>CPU Load</a:t>
            </a:r>
            <a:endParaRPr lang="en-US" sz="1700" dirty="0"/>
          </a:p>
        </p:txBody>
      </p:sp>
      <p:sp>
        <p:nvSpPr>
          <p:cNvPr id="12" name="Text 10"/>
          <p:cNvSpPr/>
          <p:nvPr/>
        </p:nvSpPr>
        <p:spPr>
          <a:xfrm>
            <a:off x="5404961" y="3608189"/>
            <a:ext cx="3889058" cy="559118"/>
          </a:xfrm>
          <a:prstGeom prst="rect">
            <a:avLst/>
          </a:prstGeom>
          <a:noFill/>
          <a:ln/>
        </p:spPr>
        <p:txBody>
          <a:bodyPr wrap="square" lIns="0" tIns="0" rIns="0" bIns="0" rtlCol="0" anchor="t"/>
          <a:lstStyle/>
          <a:p>
            <a:pPr algn="l" indent="0" marL="0">
              <a:lnSpc>
                <a:spcPts val="2200"/>
              </a:lnSpc>
              <a:buNone/>
            </a:pPr>
            <a:r>
              <a:rPr lang="en-US" sz="1350" dirty="0">
                <a:solidFill>
                  <a:srgbClr val="151617"/>
                </a:solidFill>
                <a:latin typeface="Inconsolata" pitchFamily="34" charset="0"/>
                <a:ea typeface="Inconsolata" pitchFamily="34" charset="-122"/>
                <a:cs typeface="Inconsolata" pitchFamily="34" charset="-120"/>
              </a:rPr>
              <a:t>Considers the processing demand on available nodes to prevent overload.</a:t>
            </a:r>
            <a:endParaRPr lang="en-US" sz="1350" dirty="0"/>
          </a:p>
        </p:txBody>
      </p:sp>
      <p:sp>
        <p:nvSpPr>
          <p:cNvPr id="13" name="Shape 11"/>
          <p:cNvSpPr/>
          <p:nvPr/>
        </p:nvSpPr>
        <p:spPr>
          <a:xfrm>
            <a:off x="9666208" y="3032998"/>
            <a:ext cx="4352687" cy="1331833"/>
          </a:xfrm>
          <a:prstGeom prst="roundRect">
            <a:avLst>
              <a:gd name="adj" fmla="val 8239"/>
            </a:avLst>
          </a:prstGeom>
          <a:solidFill>
            <a:srgbClr val="F8ECE4"/>
          </a:solidFill>
          <a:ln w="22860">
            <a:solidFill>
              <a:srgbClr val="151617"/>
            </a:solidFill>
            <a:prstDash val="solid"/>
          </a:ln>
          <a:effectLst>
            <a:outerShdw sx="100000" sy="100000" kx="0" ky="0" algn="bl" rotWithShape="0" blurRad="0" dist="15240" dir="2700000">
              <a:srgbClr val="151617">
                <a:alpha val="100000"/>
              </a:srgbClr>
            </a:outerShdw>
          </a:effectLst>
        </p:spPr>
      </p:sp>
      <p:sp>
        <p:nvSpPr>
          <p:cNvPr id="14" name="Shape 12"/>
          <p:cNvSpPr/>
          <p:nvPr/>
        </p:nvSpPr>
        <p:spPr>
          <a:xfrm>
            <a:off x="9643348" y="3032998"/>
            <a:ext cx="91440" cy="1331833"/>
          </a:xfrm>
          <a:prstGeom prst="roundRect">
            <a:avLst>
              <a:gd name="adj" fmla="val 10000"/>
            </a:avLst>
          </a:prstGeom>
          <a:solidFill>
            <a:srgbClr val="151617"/>
          </a:solidFill>
          <a:ln/>
        </p:spPr>
      </p:sp>
      <p:sp>
        <p:nvSpPr>
          <p:cNvPr id="15" name="Text 13"/>
          <p:cNvSpPr/>
          <p:nvPr/>
        </p:nvSpPr>
        <p:spPr>
          <a:xfrm>
            <a:off x="9932313" y="3230523"/>
            <a:ext cx="2184083" cy="272891"/>
          </a:xfrm>
          <a:prstGeom prst="rect">
            <a:avLst/>
          </a:prstGeom>
          <a:noFill/>
          <a:ln/>
        </p:spPr>
        <p:txBody>
          <a:bodyPr wrap="none" lIns="0" tIns="0" rIns="0" bIns="0" rtlCol="0" anchor="t"/>
          <a:lstStyle/>
          <a:p>
            <a:pPr algn="l" indent="0" marL="0">
              <a:lnSpc>
                <a:spcPts val="2100"/>
              </a:lnSpc>
              <a:buNone/>
            </a:pPr>
            <a:r>
              <a:rPr lang="en-US" sz="1700" b="1" dirty="0">
                <a:solidFill>
                  <a:srgbClr val="151617"/>
                </a:solidFill>
                <a:latin typeface="Montserrat Black" pitchFamily="34" charset="0"/>
                <a:ea typeface="Montserrat Black" pitchFamily="34" charset="-122"/>
                <a:cs typeface="Montserrat Black" pitchFamily="34" charset="-120"/>
              </a:rPr>
              <a:t>Node Power</a:t>
            </a:r>
            <a:endParaRPr lang="en-US" sz="1700" dirty="0"/>
          </a:p>
        </p:txBody>
      </p:sp>
      <p:sp>
        <p:nvSpPr>
          <p:cNvPr id="16" name="Text 14"/>
          <p:cNvSpPr/>
          <p:nvPr/>
        </p:nvSpPr>
        <p:spPr>
          <a:xfrm>
            <a:off x="9932313" y="3608189"/>
            <a:ext cx="3889058" cy="559118"/>
          </a:xfrm>
          <a:prstGeom prst="rect">
            <a:avLst/>
          </a:prstGeom>
          <a:noFill/>
          <a:ln/>
        </p:spPr>
        <p:txBody>
          <a:bodyPr wrap="square" lIns="0" tIns="0" rIns="0" bIns="0" rtlCol="0" anchor="t"/>
          <a:lstStyle/>
          <a:p>
            <a:pPr algn="l" indent="0" marL="0">
              <a:lnSpc>
                <a:spcPts val="2200"/>
              </a:lnSpc>
              <a:buNone/>
            </a:pPr>
            <a:r>
              <a:rPr lang="en-US" sz="1350" dirty="0">
                <a:solidFill>
                  <a:srgbClr val="151617"/>
                </a:solidFill>
                <a:latin typeface="Inconsolata" pitchFamily="34" charset="0"/>
                <a:ea typeface="Inconsolata" pitchFamily="34" charset="-122"/>
                <a:cs typeface="Inconsolata" pitchFamily="34" charset="-120"/>
              </a:rPr>
              <a:t>Accounts for power availability, especially crucial for drone-mounted or remote nodes.</a:t>
            </a:r>
            <a:endParaRPr lang="en-US" sz="1350" dirty="0"/>
          </a:p>
        </p:txBody>
      </p:sp>
      <p:sp>
        <p:nvSpPr>
          <p:cNvPr id="17" name="Text 15"/>
          <p:cNvSpPr/>
          <p:nvPr/>
        </p:nvSpPr>
        <p:spPr>
          <a:xfrm>
            <a:off x="611505" y="4626888"/>
            <a:ext cx="3973235" cy="436721"/>
          </a:xfrm>
          <a:prstGeom prst="rect">
            <a:avLst/>
          </a:prstGeom>
          <a:noFill/>
          <a:ln/>
        </p:spPr>
        <p:txBody>
          <a:bodyPr wrap="none" lIns="0" tIns="0" rIns="0" bIns="0" rtlCol="0" anchor="t"/>
          <a:lstStyle/>
          <a:p>
            <a:pPr algn="l" indent="0" marL="0">
              <a:lnSpc>
                <a:spcPts val="3400"/>
              </a:lnSpc>
              <a:buNone/>
            </a:pPr>
            <a:r>
              <a:rPr lang="en-US" sz="2750" b="1" dirty="0">
                <a:solidFill>
                  <a:srgbClr val="151617"/>
                </a:solidFill>
                <a:latin typeface="Montserrat Black" pitchFamily="34" charset="0"/>
                <a:ea typeface="Montserrat Black" pitchFamily="34" charset="-122"/>
                <a:cs typeface="Montserrat Black" pitchFamily="34" charset="-120"/>
              </a:rPr>
              <a:t>Deployment Priority:</a:t>
            </a:r>
            <a:endParaRPr lang="en-US" sz="2750" dirty="0"/>
          </a:p>
        </p:txBody>
      </p:sp>
      <p:sp>
        <p:nvSpPr>
          <p:cNvPr id="18" name="Shape 16"/>
          <p:cNvSpPr/>
          <p:nvPr/>
        </p:nvSpPr>
        <p:spPr>
          <a:xfrm>
            <a:off x="611505" y="5325666"/>
            <a:ext cx="4381738" cy="524113"/>
          </a:xfrm>
          <a:prstGeom prst="roundRect">
            <a:avLst>
              <a:gd name="adj" fmla="val 480084"/>
            </a:avLst>
          </a:prstGeom>
          <a:solidFill>
            <a:srgbClr val="F8ECE4"/>
          </a:solidFill>
          <a:ln w="7620">
            <a:solidFill>
              <a:srgbClr val="151617"/>
            </a:solidFill>
            <a:prstDash val="solid"/>
          </a:ln>
          <a:effectLst>
            <a:outerShdw sx="100000" sy="100000" kx="0" ky="0" algn="bl" rotWithShape="0" blurRad="0" dist="15240" dir="2700000">
              <a:srgbClr val="151617">
                <a:alpha val="100000"/>
              </a:srgbClr>
            </a:outerShdw>
          </a:effectLst>
        </p:spPr>
      </p:sp>
      <p:sp>
        <p:nvSpPr>
          <p:cNvPr id="19" name="Text 17"/>
          <p:cNvSpPr/>
          <p:nvPr/>
        </p:nvSpPr>
        <p:spPr>
          <a:xfrm>
            <a:off x="2671286" y="5423892"/>
            <a:ext cx="262057" cy="327541"/>
          </a:xfrm>
          <a:prstGeom prst="rect">
            <a:avLst/>
          </a:prstGeom>
          <a:noFill/>
          <a:ln/>
        </p:spPr>
        <p:txBody>
          <a:bodyPr wrap="none" lIns="0" tIns="0" rIns="0" bIns="0" rtlCol="0" anchor="t"/>
          <a:lstStyle/>
          <a:p>
            <a:pPr algn="l" indent="0" marL="0">
              <a:lnSpc>
                <a:spcPts val="2050"/>
              </a:lnSpc>
              <a:buNone/>
            </a:pPr>
            <a:r>
              <a:rPr lang="en-US" sz="2050" b="1" dirty="0">
                <a:solidFill>
                  <a:srgbClr val="151617"/>
                </a:solidFill>
                <a:latin typeface="Montserrat Black" pitchFamily="34" charset="0"/>
                <a:ea typeface="Montserrat Black" pitchFamily="34" charset="-122"/>
                <a:cs typeface="Montserrat Black" pitchFamily="34" charset="-120"/>
              </a:rPr>
              <a:t>1</a:t>
            </a:r>
            <a:endParaRPr lang="en-US" sz="2050" dirty="0"/>
          </a:p>
        </p:txBody>
      </p:sp>
      <p:sp>
        <p:nvSpPr>
          <p:cNvPr id="20" name="Text 18"/>
          <p:cNvSpPr/>
          <p:nvPr/>
        </p:nvSpPr>
        <p:spPr>
          <a:xfrm>
            <a:off x="786170" y="6024443"/>
            <a:ext cx="2184083" cy="272891"/>
          </a:xfrm>
          <a:prstGeom prst="rect">
            <a:avLst/>
          </a:prstGeom>
          <a:noFill/>
          <a:ln/>
        </p:spPr>
        <p:txBody>
          <a:bodyPr wrap="none" lIns="0" tIns="0" rIns="0" bIns="0" rtlCol="0" anchor="t"/>
          <a:lstStyle/>
          <a:p>
            <a:pPr algn="l" indent="0" marL="0">
              <a:lnSpc>
                <a:spcPts val="2100"/>
              </a:lnSpc>
              <a:buNone/>
            </a:pPr>
            <a:r>
              <a:rPr lang="en-US" sz="1700" b="1" dirty="0">
                <a:solidFill>
                  <a:srgbClr val="151617"/>
                </a:solidFill>
                <a:latin typeface="Montserrat Black" pitchFamily="34" charset="0"/>
                <a:ea typeface="Montserrat Black" pitchFamily="34" charset="-122"/>
                <a:cs typeface="Montserrat Black" pitchFamily="34" charset="-120"/>
              </a:rPr>
              <a:t>Edge</a:t>
            </a:r>
            <a:endParaRPr lang="en-US" sz="1700" dirty="0"/>
          </a:p>
        </p:txBody>
      </p:sp>
      <p:sp>
        <p:nvSpPr>
          <p:cNvPr id="21" name="Text 19"/>
          <p:cNvSpPr/>
          <p:nvPr/>
        </p:nvSpPr>
        <p:spPr>
          <a:xfrm>
            <a:off x="786170" y="6402110"/>
            <a:ext cx="4032409" cy="279559"/>
          </a:xfrm>
          <a:prstGeom prst="rect">
            <a:avLst/>
          </a:prstGeom>
          <a:noFill/>
          <a:ln/>
        </p:spPr>
        <p:txBody>
          <a:bodyPr wrap="none" lIns="0" tIns="0" rIns="0" bIns="0" rtlCol="0" anchor="t"/>
          <a:lstStyle/>
          <a:p>
            <a:pPr algn="l" indent="0" marL="0">
              <a:lnSpc>
                <a:spcPts val="2200"/>
              </a:lnSpc>
              <a:buNone/>
            </a:pPr>
            <a:r>
              <a:rPr lang="en-US" sz="1350" dirty="0">
                <a:solidFill>
                  <a:srgbClr val="151617"/>
                </a:solidFill>
                <a:latin typeface="Inconsolata" pitchFamily="34" charset="0"/>
                <a:ea typeface="Inconsolata" pitchFamily="34" charset="-122"/>
                <a:cs typeface="Inconsolata" pitchFamily="34" charset="-120"/>
              </a:rPr>
              <a:t>(onboard drone/base station)</a:t>
            </a:r>
            <a:endParaRPr lang="en-US" sz="1350" dirty="0"/>
          </a:p>
        </p:txBody>
      </p:sp>
      <p:sp>
        <p:nvSpPr>
          <p:cNvPr id="22" name="Shape 20"/>
          <p:cNvSpPr/>
          <p:nvPr/>
        </p:nvSpPr>
        <p:spPr>
          <a:xfrm>
            <a:off x="5124212" y="5325666"/>
            <a:ext cx="4381857" cy="524113"/>
          </a:xfrm>
          <a:prstGeom prst="roundRect">
            <a:avLst>
              <a:gd name="adj" fmla="val 480084"/>
            </a:avLst>
          </a:prstGeom>
          <a:solidFill>
            <a:srgbClr val="F8ECE4"/>
          </a:solidFill>
          <a:ln w="7620">
            <a:solidFill>
              <a:srgbClr val="151617"/>
            </a:solidFill>
            <a:prstDash val="solid"/>
          </a:ln>
          <a:effectLst>
            <a:outerShdw sx="100000" sy="100000" kx="0" ky="0" algn="bl" rotWithShape="0" blurRad="0" dist="15240" dir="2700000">
              <a:srgbClr val="151617">
                <a:alpha val="100000"/>
              </a:srgbClr>
            </a:outerShdw>
          </a:effectLst>
        </p:spPr>
      </p:sp>
      <p:sp>
        <p:nvSpPr>
          <p:cNvPr id="23" name="Text 21"/>
          <p:cNvSpPr/>
          <p:nvPr/>
        </p:nvSpPr>
        <p:spPr>
          <a:xfrm>
            <a:off x="7184112" y="5423892"/>
            <a:ext cx="262057" cy="327541"/>
          </a:xfrm>
          <a:prstGeom prst="rect">
            <a:avLst/>
          </a:prstGeom>
          <a:noFill/>
          <a:ln/>
        </p:spPr>
        <p:txBody>
          <a:bodyPr wrap="none" lIns="0" tIns="0" rIns="0" bIns="0" rtlCol="0" anchor="t"/>
          <a:lstStyle/>
          <a:p>
            <a:pPr algn="l" indent="0" marL="0">
              <a:lnSpc>
                <a:spcPts val="2050"/>
              </a:lnSpc>
              <a:buNone/>
            </a:pPr>
            <a:r>
              <a:rPr lang="en-US" sz="2050" b="1" dirty="0">
                <a:solidFill>
                  <a:srgbClr val="151617"/>
                </a:solidFill>
                <a:latin typeface="Montserrat Black" pitchFamily="34" charset="0"/>
                <a:ea typeface="Montserrat Black" pitchFamily="34" charset="-122"/>
                <a:cs typeface="Montserrat Black" pitchFamily="34" charset="-120"/>
              </a:rPr>
              <a:t>2</a:t>
            </a:r>
            <a:endParaRPr lang="en-US" sz="2050" dirty="0"/>
          </a:p>
        </p:txBody>
      </p:sp>
      <p:sp>
        <p:nvSpPr>
          <p:cNvPr id="24" name="Text 22"/>
          <p:cNvSpPr/>
          <p:nvPr/>
        </p:nvSpPr>
        <p:spPr>
          <a:xfrm>
            <a:off x="5298877" y="6024443"/>
            <a:ext cx="2184083" cy="272891"/>
          </a:xfrm>
          <a:prstGeom prst="rect">
            <a:avLst/>
          </a:prstGeom>
          <a:noFill/>
          <a:ln/>
        </p:spPr>
        <p:txBody>
          <a:bodyPr wrap="none" lIns="0" tIns="0" rIns="0" bIns="0" rtlCol="0" anchor="t"/>
          <a:lstStyle/>
          <a:p>
            <a:pPr algn="l" indent="0" marL="0">
              <a:lnSpc>
                <a:spcPts val="2100"/>
              </a:lnSpc>
              <a:buNone/>
            </a:pPr>
            <a:r>
              <a:rPr lang="en-US" sz="1700" b="1" dirty="0">
                <a:solidFill>
                  <a:srgbClr val="151617"/>
                </a:solidFill>
                <a:latin typeface="Montserrat Black" pitchFamily="34" charset="0"/>
                <a:ea typeface="Montserrat Black" pitchFamily="34" charset="-122"/>
                <a:cs typeface="Montserrat Black" pitchFamily="34" charset="-120"/>
              </a:rPr>
              <a:t>Fog</a:t>
            </a:r>
            <a:endParaRPr lang="en-US" sz="1700" dirty="0"/>
          </a:p>
        </p:txBody>
      </p:sp>
      <p:sp>
        <p:nvSpPr>
          <p:cNvPr id="25" name="Text 23"/>
          <p:cNvSpPr/>
          <p:nvPr/>
        </p:nvSpPr>
        <p:spPr>
          <a:xfrm>
            <a:off x="5298877" y="6402110"/>
            <a:ext cx="4032528" cy="279559"/>
          </a:xfrm>
          <a:prstGeom prst="rect">
            <a:avLst/>
          </a:prstGeom>
          <a:noFill/>
          <a:ln/>
        </p:spPr>
        <p:txBody>
          <a:bodyPr wrap="none" lIns="0" tIns="0" rIns="0" bIns="0" rtlCol="0" anchor="t"/>
          <a:lstStyle/>
          <a:p>
            <a:pPr algn="l" indent="0" marL="0">
              <a:lnSpc>
                <a:spcPts val="2200"/>
              </a:lnSpc>
              <a:buNone/>
            </a:pPr>
            <a:r>
              <a:rPr lang="en-US" sz="1350" dirty="0">
                <a:solidFill>
                  <a:srgbClr val="151617"/>
                </a:solidFill>
                <a:latin typeface="Inconsolata" pitchFamily="34" charset="0"/>
                <a:ea typeface="Inconsolata" pitchFamily="34" charset="-122"/>
                <a:cs typeface="Inconsolata" pitchFamily="34" charset="-120"/>
              </a:rPr>
              <a:t>(tractor/farm control unit)</a:t>
            </a:r>
            <a:endParaRPr lang="en-US" sz="1350" dirty="0"/>
          </a:p>
        </p:txBody>
      </p:sp>
      <p:sp>
        <p:nvSpPr>
          <p:cNvPr id="26" name="Shape 24"/>
          <p:cNvSpPr/>
          <p:nvPr/>
        </p:nvSpPr>
        <p:spPr>
          <a:xfrm>
            <a:off x="9637038" y="5325666"/>
            <a:ext cx="4381857" cy="524113"/>
          </a:xfrm>
          <a:prstGeom prst="roundRect">
            <a:avLst>
              <a:gd name="adj" fmla="val 480084"/>
            </a:avLst>
          </a:prstGeom>
          <a:solidFill>
            <a:srgbClr val="F8ECE4"/>
          </a:solidFill>
          <a:ln w="7620">
            <a:solidFill>
              <a:srgbClr val="151617"/>
            </a:solidFill>
            <a:prstDash val="solid"/>
          </a:ln>
          <a:effectLst>
            <a:outerShdw sx="100000" sy="100000" kx="0" ky="0" algn="bl" rotWithShape="0" blurRad="0" dist="15240" dir="2700000">
              <a:srgbClr val="151617">
                <a:alpha val="100000"/>
              </a:srgbClr>
            </a:outerShdw>
          </a:effectLst>
        </p:spPr>
      </p:sp>
      <p:sp>
        <p:nvSpPr>
          <p:cNvPr id="27" name="Text 25"/>
          <p:cNvSpPr/>
          <p:nvPr/>
        </p:nvSpPr>
        <p:spPr>
          <a:xfrm>
            <a:off x="11696938" y="5423892"/>
            <a:ext cx="262057" cy="327541"/>
          </a:xfrm>
          <a:prstGeom prst="rect">
            <a:avLst/>
          </a:prstGeom>
          <a:noFill/>
          <a:ln/>
        </p:spPr>
        <p:txBody>
          <a:bodyPr wrap="none" lIns="0" tIns="0" rIns="0" bIns="0" rtlCol="0" anchor="t"/>
          <a:lstStyle/>
          <a:p>
            <a:pPr algn="l" indent="0" marL="0">
              <a:lnSpc>
                <a:spcPts val="2050"/>
              </a:lnSpc>
              <a:buNone/>
            </a:pPr>
            <a:r>
              <a:rPr lang="en-US" sz="2050" b="1" dirty="0">
                <a:solidFill>
                  <a:srgbClr val="151617"/>
                </a:solidFill>
                <a:latin typeface="Montserrat Black" pitchFamily="34" charset="0"/>
                <a:ea typeface="Montserrat Black" pitchFamily="34" charset="-122"/>
                <a:cs typeface="Montserrat Black" pitchFamily="34" charset="-120"/>
              </a:rPr>
              <a:t>3</a:t>
            </a:r>
            <a:endParaRPr lang="en-US" sz="2050" dirty="0"/>
          </a:p>
        </p:txBody>
      </p:sp>
      <p:sp>
        <p:nvSpPr>
          <p:cNvPr id="28" name="Text 26"/>
          <p:cNvSpPr/>
          <p:nvPr/>
        </p:nvSpPr>
        <p:spPr>
          <a:xfrm>
            <a:off x="9811702" y="6024443"/>
            <a:ext cx="2184083" cy="272891"/>
          </a:xfrm>
          <a:prstGeom prst="rect">
            <a:avLst/>
          </a:prstGeom>
          <a:noFill/>
          <a:ln/>
        </p:spPr>
        <p:txBody>
          <a:bodyPr wrap="none" lIns="0" tIns="0" rIns="0" bIns="0" rtlCol="0" anchor="t"/>
          <a:lstStyle/>
          <a:p>
            <a:pPr algn="l" indent="0" marL="0">
              <a:lnSpc>
                <a:spcPts val="2100"/>
              </a:lnSpc>
              <a:buNone/>
            </a:pPr>
            <a:r>
              <a:rPr lang="en-US" sz="1700" b="1" dirty="0">
                <a:solidFill>
                  <a:srgbClr val="151617"/>
                </a:solidFill>
                <a:latin typeface="Montserrat Black" pitchFamily="34" charset="0"/>
                <a:ea typeface="Montserrat Black" pitchFamily="34" charset="-122"/>
                <a:cs typeface="Montserrat Black" pitchFamily="34" charset="-120"/>
              </a:rPr>
              <a:t>Cloud</a:t>
            </a:r>
            <a:endParaRPr lang="en-US" sz="1700" dirty="0"/>
          </a:p>
        </p:txBody>
      </p:sp>
      <p:sp>
        <p:nvSpPr>
          <p:cNvPr id="29" name="Text 27"/>
          <p:cNvSpPr/>
          <p:nvPr/>
        </p:nvSpPr>
        <p:spPr>
          <a:xfrm>
            <a:off x="9811702" y="6402110"/>
            <a:ext cx="4032528" cy="279559"/>
          </a:xfrm>
          <a:prstGeom prst="rect">
            <a:avLst/>
          </a:prstGeom>
          <a:noFill/>
          <a:ln/>
        </p:spPr>
        <p:txBody>
          <a:bodyPr wrap="none" lIns="0" tIns="0" rIns="0" bIns="0" rtlCol="0" anchor="t"/>
          <a:lstStyle/>
          <a:p>
            <a:pPr algn="l" indent="0" marL="0">
              <a:lnSpc>
                <a:spcPts val="2200"/>
              </a:lnSpc>
              <a:buNone/>
            </a:pPr>
            <a:r>
              <a:rPr lang="en-US" sz="1350" dirty="0">
                <a:solidFill>
                  <a:srgbClr val="151617"/>
                </a:solidFill>
                <a:latin typeface="Inconsolata" pitchFamily="34" charset="0"/>
                <a:ea typeface="Inconsolata" pitchFamily="34" charset="-122"/>
                <a:cs typeface="Inconsolata" pitchFamily="34" charset="-120"/>
              </a:rPr>
              <a:t>(fallback only)</a:t>
            </a:r>
            <a:endParaRPr lang="en-US" sz="1350" dirty="0"/>
          </a:p>
        </p:txBody>
      </p:sp>
      <p:sp>
        <p:nvSpPr>
          <p:cNvPr id="30" name="Text 28"/>
          <p:cNvSpPr/>
          <p:nvPr/>
        </p:nvSpPr>
        <p:spPr>
          <a:xfrm>
            <a:off x="611505" y="7052905"/>
            <a:ext cx="13407390" cy="279559"/>
          </a:xfrm>
          <a:prstGeom prst="rect">
            <a:avLst/>
          </a:prstGeom>
          <a:noFill/>
          <a:ln/>
        </p:spPr>
        <p:txBody>
          <a:bodyPr wrap="none" lIns="0" tIns="0" rIns="0" bIns="0" rtlCol="0" anchor="t"/>
          <a:lstStyle/>
          <a:p>
            <a:pPr algn="l" indent="0" marL="0">
              <a:lnSpc>
                <a:spcPts val="2200"/>
              </a:lnSpc>
              <a:buNone/>
            </a:pPr>
            <a:r>
              <a:rPr lang="en-US" sz="1350" dirty="0">
                <a:solidFill>
                  <a:srgbClr val="151617"/>
                </a:solidFill>
                <a:latin typeface="Inconsolata" pitchFamily="34" charset="0"/>
                <a:ea typeface="Inconsolata" pitchFamily="34" charset="-122"/>
                <a:cs typeface="Inconsolata" pitchFamily="34" charset="-120"/>
              </a:rPr>
              <a:t>This intelligent orchestration enables immediate, location-aware agricultural decisions, optimizing resource utilization and operational efficiency.</a:t>
            </a:r>
            <a:endParaRPr lang="en-US" sz="13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35794" y="640675"/>
            <a:ext cx="5854779" cy="567571"/>
          </a:xfrm>
          <a:prstGeom prst="rect">
            <a:avLst/>
          </a:prstGeom>
          <a:noFill/>
          <a:ln/>
        </p:spPr>
        <p:txBody>
          <a:bodyPr wrap="none" lIns="0" tIns="0" rIns="0" bIns="0" rtlCol="0" anchor="t"/>
          <a:lstStyle/>
          <a:p>
            <a:pPr algn="l" indent="0" marL="0">
              <a:lnSpc>
                <a:spcPts val="4450"/>
              </a:lnSpc>
              <a:buNone/>
            </a:pPr>
            <a:r>
              <a:rPr lang="en-US" sz="3550" b="1" dirty="0">
                <a:solidFill>
                  <a:srgbClr val="151617"/>
                </a:solidFill>
                <a:latin typeface="Montserrat Black" pitchFamily="34" charset="0"/>
                <a:ea typeface="Montserrat Black" pitchFamily="34" charset="-122"/>
                <a:cs typeface="Montserrat Black" pitchFamily="34" charset="-120"/>
              </a:rPr>
              <a:t>Team Contribution Split</a:t>
            </a:r>
            <a:endParaRPr lang="en-US" sz="3550" dirty="0"/>
          </a:p>
        </p:txBody>
      </p:sp>
      <p:sp>
        <p:nvSpPr>
          <p:cNvPr id="3" name="Shape 1"/>
          <p:cNvSpPr/>
          <p:nvPr/>
        </p:nvSpPr>
        <p:spPr>
          <a:xfrm>
            <a:off x="635794" y="1843921"/>
            <a:ext cx="6588562" cy="1632466"/>
          </a:xfrm>
          <a:prstGeom prst="roundRect">
            <a:avLst>
              <a:gd name="adj" fmla="val 6722"/>
            </a:avLst>
          </a:prstGeom>
          <a:solidFill>
            <a:srgbClr val="F8ECE4"/>
          </a:solidFill>
          <a:ln/>
          <a:effectLst>
            <a:outerShdw sx="100000" sy="100000" kx="0" ky="0" algn="bl" rotWithShape="0" blurRad="0" dist="16510" dir="2700000">
              <a:srgbClr val="151617">
                <a:alpha val="100000"/>
              </a:srgbClr>
            </a:outerShdw>
          </a:effectLst>
        </p:spPr>
      </p:sp>
      <p:sp>
        <p:nvSpPr>
          <p:cNvPr id="4" name="Shape 2"/>
          <p:cNvSpPr/>
          <p:nvPr/>
        </p:nvSpPr>
        <p:spPr>
          <a:xfrm>
            <a:off x="635794" y="1821061"/>
            <a:ext cx="6588562" cy="91440"/>
          </a:xfrm>
          <a:prstGeom prst="roundRect">
            <a:avLst>
              <a:gd name="adj" fmla="val 10000"/>
            </a:avLst>
          </a:prstGeom>
          <a:solidFill>
            <a:srgbClr val="151617"/>
          </a:solidFill>
          <a:ln/>
        </p:spPr>
      </p:sp>
      <p:sp>
        <p:nvSpPr>
          <p:cNvPr id="5" name="Shape 3"/>
          <p:cNvSpPr/>
          <p:nvPr/>
        </p:nvSpPr>
        <p:spPr>
          <a:xfrm>
            <a:off x="3657540" y="1571506"/>
            <a:ext cx="544949" cy="544949"/>
          </a:xfrm>
          <a:prstGeom prst="roundRect">
            <a:avLst>
              <a:gd name="adj" fmla="val 167796"/>
            </a:avLst>
          </a:prstGeom>
          <a:solidFill>
            <a:srgbClr val="151617"/>
          </a:solidFill>
          <a:ln/>
        </p:spPr>
      </p:sp>
      <p:sp>
        <p:nvSpPr>
          <p:cNvPr id="6" name="Text 4"/>
          <p:cNvSpPr/>
          <p:nvPr/>
        </p:nvSpPr>
        <p:spPr>
          <a:xfrm>
            <a:off x="3821013" y="1707713"/>
            <a:ext cx="217884" cy="272415"/>
          </a:xfrm>
          <a:prstGeom prst="rect">
            <a:avLst/>
          </a:prstGeom>
          <a:noFill/>
          <a:ln/>
        </p:spPr>
        <p:txBody>
          <a:bodyPr wrap="none" lIns="0" tIns="0" rIns="0" bIns="0" rtlCol="0" anchor="t"/>
          <a:lstStyle/>
          <a:p>
            <a:pPr algn="l" indent="0" marL="0">
              <a:lnSpc>
                <a:spcPts val="2700"/>
              </a:lnSpc>
              <a:buNone/>
            </a:pPr>
            <a:r>
              <a:rPr lang="en-US" sz="1700" b="1" dirty="0">
                <a:solidFill>
                  <a:srgbClr val="FFFFFF"/>
                </a:solidFill>
                <a:latin typeface="Montserrat Black" pitchFamily="34" charset="0"/>
                <a:ea typeface="Montserrat Black" pitchFamily="34" charset="-122"/>
                <a:cs typeface="Montserrat Black" pitchFamily="34" charset="-120"/>
              </a:rPr>
              <a:t>1</a:t>
            </a:r>
            <a:endParaRPr lang="en-US" sz="1700" dirty="0"/>
          </a:p>
        </p:txBody>
      </p:sp>
      <p:sp>
        <p:nvSpPr>
          <p:cNvPr id="7" name="Text 5"/>
          <p:cNvSpPr/>
          <p:nvPr/>
        </p:nvSpPr>
        <p:spPr>
          <a:xfrm>
            <a:off x="840224" y="2298025"/>
            <a:ext cx="2270760" cy="283726"/>
          </a:xfrm>
          <a:prstGeom prst="rect">
            <a:avLst/>
          </a:prstGeom>
          <a:noFill/>
          <a:ln/>
        </p:spPr>
        <p:txBody>
          <a:bodyPr wrap="none" lIns="0" tIns="0" rIns="0" bIns="0" rtlCol="0" anchor="t"/>
          <a:lstStyle/>
          <a:p>
            <a:pPr algn="l" indent="0" marL="0">
              <a:lnSpc>
                <a:spcPts val="2200"/>
              </a:lnSpc>
              <a:buNone/>
            </a:pPr>
            <a:r>
              <a:rPr lang="en-US" sz="1750" b="1" dirty="0">
                <a:solidFill>
                  <a:srgbClr val="151617"/>
                </a:solidFill>
                <a:latin typeface="Montserrat Black" pitchFamily="34" charset="0"/>
                <a:ea typeface="Montserrat Black" pitchFamily="34" charset="-122"/>
                <a:cs typeface="Montserrat Black" pitchFamily="34" charset="-120"/>
              </a:rPr>
              <a:t>Danvanth:</a:t>
            </a:r>
            <a:endParaRPr lang="en-US" sz="1750" dirty="0"/>
          </a:p>
        </p:txBody>
      </p:sp>
      <p:sp>
        <p:nvSpPr>
          <p:cNvPr id="8" name="Text 6"/>
          <p:cNvSpPr/>
          <p:nvPr/>
        </p:nvSpPr>
        <p:spPr>
          <a:xfrm>
            <a:off x="840224" y="2690693"/>
            <a:ext cx="6179701" cy="290632"/>
          </a:xfrm>
          <a:prstGeom prst="rect">
            <a:avLst/>
          </a:prstGeom>
          <a:noFill/>
          <a:ln/>
        </p:spPr>
        <p:txBody>
          <a:bodyPr wrap="none" lIns="0" tIns="0" rIns="0" bIns="0" rtlCol="0" anchor="t"/>
          <a:lstStyle/>
          <a:p>
            <a:pPr algn="l" indent="0" marL="0">
              <a:lnSpc>
                <a:spcPts val="2250"/>
              </a:lnSpc>
              <a:buNone/>
            </a:pPr>
            <a:r>
              <a:rPr lang="en-US" sz="1400" dirty="0">
                <a:solidFill>
                  <a:srgbClr val="151617"/>
                </a:solidFill>
                <a:latin typeface="Inconsolata" pitchFamily="34" charset="0"/>
                <a:ea typeface="Inconsolata" pitchFamily="34" charset="-122"/>
                <a:cs typeface="Inconsolata" pitchFamily="34" charset="-120"/>
              </a:rPr>
              <a:t>Designed MEC-based orchestration logic </a:t>
            </a:r>
            <a:endParaRPr lang="en-US" sz="1400" dirty="0"/>
          </a:p>
        </p:txBody>
      </p:sp>
      <p:sp>
        <p:nvSpPr>
          <p:cNvPr id="9" name="Shape 7"/>
          <p:cNvSpPr/>
          <p:nvPr/>
        </p:nvSpPr>
        <p:spPr>
          <a:xfrm>
            <a:off x="7405926" y="1843921"/>
            <a:ext cx="6588681" cy="1632466"/>
          </a:xfrm>
          <a:prstGeom prst="roundRect">
            <a:avLst>
              <a:gd name="adj" fmla="val 6722"/>
            </a:avLst>
          </a:prstGeom>
          <a:solidFill>
            <a:srgbClr val="F8ECE4"/>
          </a:solidFill>
          <a:ln/>
          <a:effectLst>
            <a:outerShdw sx="100000" sy="100000" kx="0" ky="0" algn="bl" rotWithShape="0" blurRad="0" dist="16510" dir="2700000">
              <a:srgbClr val="151617">
                <a:alpha val="100000"/>
              </a:srgbClr>
            </a:outerShdw>
          </a:effectLst>
        </p:spPr>
      </p:sp>
      <p:sp>
        <p:nvSpPr>
          <p:cNvPr id="10" name="Shape 8"/>
          <p:cNvSpPr/>
          <p:nvPr/>
        </p:nvSpPr>
        <p:spPr>
          <a:xfrm>
            <a:off x="7405926" y="1821061"/>
            <a:ext cx="6588681" cy="91440"/>
          </a:xfrm>
          <a:prstGeom prst="roundRect">
            <a:avLst>
              <a:gd name="adj" fmla="val 10000"/>
            </a:avLst>
          </a:prstGeom>
          <a:solidFill>
            <a:srgbClr val="151617"/>
          </a:solidFill>
          <a:ln/>
        </p:spPr>
      </p:sp>
      <p:sp>
        <p:nvSpPr>
          <p:cNvPr id="11" name="Shape 9"/>
          <p:cNvSpPr/>
          <p:nvPr/>
        </p:nvSpPr>
        <p:spPr>
          <a:xfrm>
            <a:off x="10427791" y="1571506"/>
            <a:ext cx="544949" cy="544949"/>
          </a:xfrm>
          <a:prstGeom prst="roundRect">
            <a:avLst>
              <a:gd name="adj" fmla="val 167796"/>
            </a:avLst>
          </a:prstGeom>
          <a:solidFill>
            <a:srgbClr val="151617"/>
          </a:solidFill>
          <a:ln/>
        </p:spPr>
      </p:sp>
      <p:sp>
        <p:nvSpPr>
          <p:cNvPr id="12" name="Text 10"/>
          <p:cNvSpPr/>
          <p:nvPr/>
        </p:nvSpPr>
        <p:spPr>
          <a:xfrm>
            <a:off x="10591264" y="1707713"/>
            <a:ext cx="217884" cy="272415"/>
          </a:xfrm>
          <a:prstGeom prst="rect">
            <a:avLst/>
          </a:prstGeom>
          <a:noFill/>
          <a:ln/>
        </p:spPr>
        <p:txBody>
          <a:bodyPr wrap="none" lIns="0" tIns="0" rIns="0" bIns="0" rtlCol="0" anchor="t"/>
          <a:lstStyle/>
          <a:p>
            <a:pPr algn="l" indent="0" marL="0">
              <a:lnSpc>
                <a:spcPts val="2700"/>
              </a:lnSpc>
              <a:buNone/>
            </a:pPr>
            <a:r>
              <a:rPr lang="en-US" sz="1700" b="1" dirty="0">
                <a:solidFill>
                  <a:srgbClr val="FFFFFF"/>
                </a:solidFill>
                <a:latin typeface="Montserrat Black" pitchFamily="34" charset="0"/>
                <a:ea typeface="Montserrat Black" pitchFamily="34" charset="-122"/>
                <a:cs typeface="Montserrat Black" pitchFamily="34" charset="-120"/>
              </a:rPr>
              <a:t>2</a:t>
            </a:r>
            <a:endParaRPr lang="en-US" sz="1700" dirty="0"/>
          </a:p>
        </p:txBody>
      </p:sp>
      <p:sp>
        <p:nvSpPr>
          <p:cNvPr id="13" name="Text 11"/>
          <p:cNvSpPr/>
          <p:nvPr/>
        </p:nvSpPr>
        <p:spPr>
          <a:xfrm>
            <a:off x="7610356" y="2298025"/>
            <a:ext cx="2270760" cy="283726"/>
          </a:xfrm>
          <a:prstGeom prst="rect">
            <a:avLst/>
          </a:prstGeom>
          <a:noFill/>
          <a:ln/>
        </p:spPr>
        <p:txBody>
          <a:bodyPr wrap="none" lIns="0" tIns="0" rIns="0" bIns="0" rtlCol="0" anchor="t"/>
          <a:lstStyle/>
          <a:p>
            <a:pPr algn="l" indent="0" marL="0">
              <a:lnSpc>
                <a:spcPts val="2200"/>
              </a:lnSpc>
              <a:buNone/>
            </a:pPr>
            <a:r>
              <a:rPr lang="en-US" sz="1750" b="1" dirty="0">
                <a:solidFill>
                  <a:srgbClr val="151617"/>
                </a:solidFill>
                <a:latin typeface="Montserrat Black" pitchFamily="34" charset="0"/>
                <a:ea typeface="Montserrat Black" pitchFamily="34" charset="-122"/>
                <a:cs typeface="Montserrat Black" pitchFamily="34" charset="-120"/>
              </a:rPr>
              <a:t>Prithiv:</a:t>
            </a:r>
            <a:endParaRPr lang="en-US" sz="1750" dirty="0"/>
          </a:p>
        </p:txBody>
      </p:sp>
      <p:sp>
        <p:nvSpPr>
          <p:cNvPr id="14" name="Text 12"/>
          <p:cNvSpPr/>
          <p:nvPr/>
        </p:nvSpPr>
        <p:spPr>
          <a:xfrm>
            <a:off x="7610356" y="2690693"/>
            <a:ext cx="6179820" cy="581263"/>
          </a:xfrm>
          <a:prstGeom prst="rect">
            <a:avLst/>
          </a:prstGeom>
          <a:noFill/>
          <a:ln/>
        </p:spPr>
        <p:txBody>
          <a:bodyPr wrap="square" lIns="0" tIns="0" rIns="0" bIns="0" rtlCol="0" anchor="t"/>
          <a:lstStyle/>
          <a:p>
            <a:pPr algn="l" indent="0" marL="0">
              <a:lnSpc>
                <a:spcPts val="2250"/>
              </a:lnSpc>
              <a:buNone/>
            </a:pPr>
            <a:r>
              <a:rPr lang="en-US" sz="1400" dirty="0">
                <a:solidFill>
                  <a:srgbClr val="151617"/>
                </a:solidFill>
                <a:latin typeface="Inconsolata" pitchFamily="34" charset="0"/>
                <a:ea typeface="Inconsolata" pitchFamily="34" charset="-122"/>
                <a:cs typeface="Inconsolata" pitchFamily="34" charset="-120"/>
              </a:rPr>
              <a:t>Configured the YAFS simulation environment and defined the agricultural drone topology</a:t>
            </a:r>
            <a:endParaRPr lang="en-US" sz="1400" dirty="0"/>
          </a:p>
        </p:txBody>
      </p:sp>
      <p:sp>
        <p:nvSpPr>
          <p:cNvPr id="15" name="Shape 13"/>
          <p:cNvSpPr/>
          <p:nvPr/>
        </p:nvSpPr>
        <p:spPr>
          <a:xfrm>
            <a:off x="635794" y="3930372"/>
            <a:ext cx="6588562" cy="1632466"/>
          </a:xfrm>
          <a:prstGeom prst="roundRect">
            <a:avLst>
              <a:gd name="adj" fmla="val 6722"/>
            </a:avLst>
          </a:prstGeom>
          <a:solidFill>
            <a:srgbClr val="F8ECE4"/>
          </a:solidFill>
          <a:ln/>
          <a:effectLst>
            <a:outerShdw sx="100000" sy="100000" kx="0" ky="0" algn="bl" rotWithShape="0" blurRad="0" dist="16510" dir="2700000">
              <a:srgbClr val="151617">
                <a:alpha val="100000"/>
              </a:srgbClr>
            </a:outerShdw>
          </a:effectLst>
        </p:spPr>
      </p:sp>
      <p:sp>
        <p:nvSpPr>
          <p:cNvPr id="16" name="Shape 14"/>
          <p:cNvSpPr/>
          <p:nvPr/>
        </p:nvSpPr>
        <p:spPr>
          <a:xfrm>
            <a:off x="635794" y="3907512"/>
            <a:ext cx="6588562" cy="91440"/>
          </a:xfrm>
          <a:prstGeom prst="roundRect">
            <a:avLst>
              <a:gd name="adj" fmla="val 10000"/>
            </a:avLst>
          </a:prstGeom>
          <a:solidFill>
            <a:srgbClr val="151617"/>
          </a:solidFill>
          <a:ln/>
        </p:spPr>
      </p:sp>
      <p:sp>
        <p:nvSpPr>
          <p:cNvPr id="17" name="Shape 15"/>
          <p:cNvSpPr/>
          <p:nvPr/>
        </p:nvSpPr>
        <p:spPr>
          <a:xfrm>
            <a:off x="3657540" y="3657957"/>
            <a:ext cx="544949" cy="544949"/>
          </a:xfrm>
          <a:prstGeom prst="roundRect">
            <a:avLst>
              <a:gd name="adj" fmla="val 167796"/>
            </a:avLst>
          </a:prstGeom>
          <a:solidFill>
            <a:srgbClr val="151617"/>
          </a:solidFill>
          <a:ln/>
        </p:spPr>
      </p:sp>
      <p:sp>
        <p:nvSpPr>
          <p:cNvPr id="18" name="Text 16"/>
          <p:cNvSpPr/>
          <p:nvPr/>
        </p:nvSpPr>
        <p:spPr>
          <a:xfrm>
            <a:off x="3821013" y="3794165"/>
            <a:ext cx="217884" cy="272415"/>
          </a:xfrm>
          <a:prstGeom prst="rect">
            <a:avLst/>
          </a:prstGeom>
          <a:noFill/>
          <a:ln/>
        </p:spPr>
        <p:txBody>
          <a:bodyPr wrap="none" lIns="0" tIns="0" rIns="0" bIns="0" rtlCol="0" anchor="t"/>
          <a:lstStyle/>
          <a:p>
            <a:pPr algn="l" indent="0" marL="0">
              <a:lnSpc>
                <a:spcPts val="2700"/>
              </a:lnSpc>
              <a:buNone/>
            </a:pPr>
            <a:r>
              <a:rPr lang="en-US" sz="1700" b="1" dirty="0">
                <a:solidFill>
                  <a:srgbClr val="FFFFFF"/>
                </a:solidFill>
                <a:latin typeface="Montserrat Black" pitchFamily="34" charset="0"/>
                <a:ea typeface="Montserrat Black" pitchFamily="34" charset="-122"/>
                <a:cs typeface="Montserrat Black" pitchFamily="34" charset="-120"/>
              </a:rPr>
              <a:t>3</a:t>
            </a:r>
            <a:endParaRPr lang="en-US" sz="1700" dirty="0"/>
          </a:p>
        </p:txBody>
      </p:sp>
      <p:sp>
        <p:nvSpPr>
          <p:cNvPr id="19" name="Text 17"/>
          <p:cNvSpPr/>
          <p:nvPr/>
        </p:nvSpPr>
        <p:spPr>
          <a:xfrm>
            <a:off x="840224" y="4384477"/>
            <a:ext cx="2270760" cy="283726"/>
          </a:xfrm>
          <a:prstGeom prst="rect">
            <a:avLst/>
          </a:prstGeom>
          <a:noFill/>
          <a:ln/>
        </p:spPr>
        <p:txBody>
          <a:bodyPr wrap="none" lIns="0" tIns="0" rIns="0" bIns="0" rtlCol="0" anchor="t"/>
          <a:lstStyle/>
          <a:p>
            <a:pPr algn="l" indent="0" marL="0">
              <a:lnSpc>
                <a:spcPts val="2200"/>
              </a:lnSpc>
              <a:buNone/>
            </a:pPr>
            <a:r>
              <a:rPr lang="en-US" sz="1750" b="1" dirty="0">
                <a:solidFill>
                  <a:srgbClr val="151617"/>
                </a:solidFill>
                <a:latin typeface="Montserrat Black" pitchFamily="34" charset="0"/>
                <a:ea typeface="Montserrat Black" pitchFamily="34" charset="-122"/>
                <a:cs typeface="Montserrat Black" pitchFamily="34" charset="-120"/>
              </a:rPr>
              <a:t>Vivin:</a:t>
            </a:r>
            <a:endParaRPr lang="en-US" sz="1750" dirty="0"/>
          </a:p>
        </p:txBody>
      </p:sp>
      <p:sp>
        <p:nvSpPr>
          <p:cNvPr id="20" name="Text 18"/>
          <p:cNvSpPr/>
          <p:nvPr/>
        </p:nvSpPr>
        <p:spPr>
          <a:xfrm>
            <a:off x="840224" y="4777145"/>
            <a:ext cx="6179701" cy="581263"/>
          </a:xfrm>
          <a:prstGeom prst="rect">
            <a:avLst/>
          </a:prstGeom>
          <a:noFill/>
          <a:ln/>
        </p:spPr>
        <p:txBody>
          <a:bodyPr wrap="square" lIns="0" tIns="0" rIns="0" bIns="0" rtlCol="0" anchor="t"/>
          <a:lstStyle/>
          <a:p>
            <a:pPr algn="l" indent="0" marL="0">
              <a:lnSpc>
                <a:spcPts val="2250"/>
              </a:lnSpc>
              <a:buNone/>
            </a:pPr>
            <a:r>
              <a:rPr lang="en-US" sz="1400" dirty="0">
                <a:solidFill>
                  <a:srgbClr val="151617"/>
                </a:solidFill>
                <a:latin typeface="Inconsolata" pitchFamily="34" charset="0"/>
                <a:ea typeface="Inconsolata" pitchFamily="34" charset="-122"/>
                <a:cs typeface="Inconsolata" pitchFamily="34" charset="-120"/>
              </a:rPr>
              <a:t>Collected performance metrics and produced visualizations (graphs, tables)</a:t>
            </a:r>
            <a:endParaRPr lang="en-US" sz="1400" dirty="0"/>
          </a:p>
        </p:txBody>
      </p:sp>
      <p:sp>
        <p:nvSpPr>
          <p:cNvPr id="21" name="Shape 19"/>
          <p:cNvSpPr/>
          <p:nvPr/>
        </p:nvSpPr>
        <p:spPr>
          <a:xfrm>
            <a:off x="7405926" y="3930372"/>
            <a:ext cx="6588681" cy="1632466"/>
          </a:xfrm>
          <a:prstGeom prst="roundRect">
            <a:avLst>
              <a:gd name="adj" fmla="val 6722"/>
            </a:avLst>
          </a:prstGeom>
          <a:solidFill>
            <a:srgbClr val="F8ECE4"/>
          </a:solidFill>
          <a:ln/>
          <a:effectLst>
            <a:outerShdw sx="100000" sy="100000" kx="0" ky="0" algn="bl" rotWithShape="0" blurRad="0" dist="16510" dir="2700000">
              <a:srgbClr val="151617">
                <a:alpha val="100000"/>
              </a:srgbClr>
            </a:outerShdw>
          </a:effectLst>
        </p:spPr>
      </p:sp>
      <p:sp>
        <p:nvSpPr>
          <p:cNvPr id="22" name="Shape 20"/>
          <p:cNvSpPr/>
          <p:nvPr/>
        </p:nvSpPr>
        <p:spPr>
          <a:xfrm>
            <a:off x="7405926" y="3907512"/>
            <a:ext cx="6588681" cy="91440"/>
          </a:xfrm>
          <a:prstGeom prst="roundRect">
            <a:avLst>
              <a:gd name="adj" fmla="val 10000"/>
            </a:avLst>
          </a:prstGeom>
          <a:solidFill>
            <a:srgbClr val="151617"/>
          </a:solidFill>
          <a:ln/>
        </p:spPr>
      </p:sp>
      <p:sp>
        <p:nvSpPr>
          <p:cNvPr id="23" name="Shape 21"/>
          <p:cNvSpPr/>
          <p:nvPr/>
        </p:nvSpPr>
        <p:spPr>
          <a:xfrm>
            <a:off x="10427791" y="3657957"/>
            <a:ext cx="544949" cy="544949"/>
          </a:xfrm>
          <a:prstGeom prst="roundRect">
            <a:avLst>
              <a:gd name="adj" fmla="val 167796"/>
            </a:avLst>
          </a:prstGeom>
          <a:solidFill>
            <a:srgbClr val="151617"/>
          </a:solidFill>
          <a:ln/>
        </p:spPr>
      </p:sp>
      <p:sp>
        <p:nvSpPr>
          <p:cNvPr id="24" name="Text 22"/>
          <p:cNvSpPr/>
          <p:nvPr/>
        </p:nvSpPr>
        <p:spPr>
          <a:xfrm>
            <a:off x="10591264" y="3794165"/>
            <a:ext cx="217884" cy="272415"/>
          </a:xfrm>
          <a:prstGeom prst="rect">
            <a:avLst/>
          </a:prstGeom>
          <a:noFill/>
          <a:ln/>
        </p:spPr>
        <p:txBody>
          <a:bodyPr wrap="none" lIns="0" tIns="0" rIns="0" bIns="0" rtlCol="0" anchor="t"/>
          <a:lstStyle/>
          <a:p>
            <a:pPr algn="l" indent="0" marL="0">
              <a:lnSpc>
                <a:spcPts val="2700"/>
              </a:lnSpc>
              <a:buNone/>
            </a:pPr>
            <a:r>
              <a:rPr lang="en-US" sz="1700" b="1" dirty="0">
                <a:solidFill>
                  <a:srgbClr val="FFFFFF"/>
                </a:solidFill>
                <a:latin typeface="Montserrat Black" pitchFamily="34" charset="0"/>
                <a:ea typeface="Montserrat Black" pitchFamily="34" charset="-122"/>
                <a:cs typeface="Montserrat Black" pitchFamily="34" charset="-120"/>
              </a:rPr>
              <a:t>4</a:t>
            </a:r>
            <a:endParaRPr lang="en-US" sz="1700" dirty="0"/>
          </a:p>
        </p:txBody>
      </p:sp>
      <p:sp>
        <p:nvSpPr>
          <p:cNvPr id="25" name="Text 23"/>
          <p:cNvSpPr/>
          <p:nvPr/>
        </p:nvSpPr>
        <p:spPr>
          <a:xfrm>
            <a:off x="7610356" y="4384477"/>
            <a:ext cx="2270760" cy="283726"/>
          </a:xfrm>
          <a:prstGeom prst="rect">
            <a:avLst/>
          </a:prstGeom>
          <a:noFill/>
          <a:ln/>
        </p:spPr>
        <p:txBody>
          <a:bodyPr wrap="none" lIns="0" tIns="0" rIns="0" bIns="0" rtlCol="0" anchor="t"/>
          <a:lstStyle/>
          <a:p>
            <a:pPr algn="l" indent="0" marL="0">
              <a:lnSpc>
                <a:spcPts val="2200"/>
              </a:lnSpc>
              <a:buNone/>
            </a:pPr>
            <a:r>
              <a:rPr lang="en-US" sz="1750" b="1" dirty="0">
                <a:solidFill>
                  <a:srgbClr val="151617"/>
                </a:solidFill>
                <a:latin typeface="Montserrat Black" pitchFamily="34" charset="0"/>
                <a:ea typeface="Montserrat Black" pitchFamily="34" charset="-122"/>
                <a:cs typeface="Montserrat Black" pitchFamily="34" charset="-120"/>
              </a:rPr>
              <a:t>Nirvesh:</a:t>
            </a:r>
            <a:endParaRPr lang="en-US" sz="1750" dirty="0"/>
          </a:p>
        </p:txBody>
      </p:sp>
      <p:sp>
        <p:nvSpPr>
          <p:cNvPr id="26" name="Text 24"/>
          <p:cNvSpPr/>
          <p:nvPr/>
        </p:nvSpPr>
        <p:spPr>
          <a:xfrm>
            <a:off x="7610356" y="4777145"/>
            <a:ext cx="6179820" cy="290632"/>
          </a:xfrm>
          <a:prstGeom prst="rect">
            <a:avLst/>
          </a:prstGeom>
          <a:noFill/>
          <a:ln/>
        </p:spPr>
        <p:txBody>
          <a:bodyPr wrap="none" lIns="0" tIns="0" rIns="0" bIns="0" rtlCol="0" anchor="t"/>
          <a:lstStyle/>
          <a:p>
            <a:pPr algn="l" indent="0" marL="0">
              <a:lnSpc>
                <a:spcPts val="2250"/>
              </a:lnSpc>
              <a:buNone/>
            </a:pPr>
            <a:r>
              <a:rPr lang="en-US" sz="1400" dirty="0">
                <a:solidFill>
                  <a:srgbClr val="151617"/>
                </a:solidFill>
                <a:latin typeface="Inconsolata" pitchFamily="34" charset="0"/>
                <a:ea typeface="Inconsolata" pitchFamily="34" charset="-122"/>
                <a:cs typeface="Inconsolata" pitchFamily="34" charset="-120"/>
              </a:rPr>
              <a:t>Implemented the placement algorithm in Python</a:t>
            </a:r>
            <a:endParaRPr lang="en-US" sz="1400" dirty="0"/>
          </a:p>
        </p:txBody>
      </p:sp>
      <p:sp>
        <p:nvSpPr>
          <p:cNvPr id="27" name="Text 25"/>
          <p:cNvSpPr/>
          <p:nvPr/>
        </p:nvSpPr>
        <p:spPr>
          <a:xfrm>
            <a:off x="635794" y="5835253"/>
            <a:ext cx="7150775" cy="567571"/>
          </a:xfrm>
          <a:prstGeom prst="rect">
            <a:avLst/>
          </a:prstGeom>
          <a:noFill/>
          <a:ln/>
        </p:spPr>
        <p:txBody>
          <a:bodyPr wrap="none" lIns="0" tIns="0" rIns="0" bIns="0" rtlCol="0" anchor="t"/>
          <a:lstStyle/>
          <a:p>
            <a:pPr algn="l" indent="0" marL="0">
              <a:lnSpc>
                <a:spcPts val="4450"/>
              </a:lnSpc>
              <a:buNone/>
            </a:pPr>
            <a:r>
              <a:rPr lang="en-US" sz="3550" b="1" dirty="0">
                <a:solidFill>
                  <a:srgbClr val="151617"/>
                </a:solidFill>
                <a:latin typeface="Montserrat Black" pitchFamily="34" charset="0"/>
                <a:ea typeface="Montserrat Black" pitchFamily="34" charset="-122"/>
                <a:cs typeface="Montserrat Black" pitchFamily="34" charset="-120"/>
              </a:rPr>
              <a:t>Conclusion &amp; Key Takeaways</a:t>
            </a:r>
            <a:endParaRPr lang="en-US" sz="3550" dirty="0"/>
          </a:p>
        </p:txBody>
      </p:sp>
      <p:sp>
        <p:nvSpPr>
          <p:cNvPr id="28" name="Shape 26"/>
          <p:cNvSpPr/>
          <p:nvPr/>
        </p:nvSpPr>
        <p:spPr>
          <a:xfrm>
            <a:off x="635794" y="6675239"/>
            <a:ext cx="408742" cy="408742"/>
          </a:xfrm>
          <a:prstGeom prst="roundRect">
            <a:avLst>
              <a:gd name="adj" fmla="val 2237"/>
            </a:avLst>
          </a:prstGeom>
          <a:solidFill>
            <a:srgbClr val="F8ECE4"/>
          </a:solidFill>
          <a:ln w="7620">
            <a:solidFill>
              <a:srgbClr val="151617"/>
            </a:solidFill>
            <a:prstDash val="solid"/>
          </a:ln>
          <a:effectLst>
            <a:outerShdw sx="100000" sy="100000" kx="0" ky="0" algn="bl" rotWithShape="0" blurRad="0" dist="16510" dir="2700000">
              <a:srgbClr val="151617">
                <a:alpha val="100000"/>
              </a:srgbClr>
            </a:outerShdw>
          </a:effectLst>
        </p:spPr>
      </p:sp>
      <p:sp>
        <p:nvSpPr>
          <p:cNvPr id="29" name="Text 27"/>
          <p:cNvSpPr/>
          <p:nvPr/>
        </p:nvSpPr>
        <p:spPr>
          <a:xfrm>
            <a:off x="703898" y="6709291"/>
            <a:ext cx="272415" cy="340519"/>
          </a:xfrm>
          <a:prstGeom prst="rect">
            <a:avLst/>
          </a:prstGeom>
          <a:noFill/>
          <a:ln/>
        </p:spPr>
        <p:txBody>
          <a:bodyPr wrap="none" lIns="0" tIns="0" rIns="0" bIns="0" rtlCol="0" anchor="t"/>
          <a:lstStyle/>
          <a:p>
            <a:pPr algn="ctr" indent="0" marL="0">
              <a:lnSpc>
                <a:spcPts val="2100"/>
              </a:lnSpc>
              <a:buNone/>
            </a:pPr>
            <a:r>
              <a:rPr lang="en-US" sz="2100" b="1" dirty="0">
                <a:solidFill>
                  <a:srgbClr val="151617"/>
                </a:solidFill>
                <a:latin typeface="Montserrat Black" pitchFamily="34" charset="0"/>
                <a:ea typeface="Montserrat Black" pitchFamily="34" charset="-122"/>
                <a:cs typeface="Montserrat Black" pitchFamily="34" charset="-120"/>
              </a:rPr>
              <a:t>1</a:t>
            </a:r>
            <a:endParaRPr lang="en-US" sz="2100" dirty="0"/>
          </a:p>
        </p:txBody>
      </p:sp>
      <p:sp>
        <p:nvSpPr>
          <p:cNvPr id="30" name="Text 28"/>
          <p:cNvSpPr/>
          <p:nvPr/>
        </p:nvSpPr>
        <p:spPr>
          <a:xfrm>
            <a:off x="1226106" y="6737628"/>
            <a:ext cx="3711178" cy="851178"/>
          </a:xfrm>
          <a:prstGeom prst="rect">
            <a:avLst/>
          </a:prstGeom>
          <a:noFill/>
          <a:ln/>
        </p:spPr>
        <p:txBody>
          <a:bodyPr wrap="square" lIns="0" tIns="0" rIns="0" bIns="0" rtlCol="0" anchor="t"/>
          <a:lstStyle/>
          <a:p>
            <a:pPr algn="l" indent="0" marL="0">
              <a:lnSpc>
                <a:spcPts val="2200"/>
              </a:lnSpc>
              <a:buNone/>
            </a:pPr>
            <a:r>
              <a:rPr lang="en-US" sz="1750" b="1" dirty="0">
                <a:solidFill>
                  <a:srgbClr val="151617"/>
                </a:solidFill>
                <a:latin typeface="Montserrat Black" pitchFamily="34" charset="0"/>
                <a:ea typeface="Montserrat Black" pitchFamily="34" charset="-122"/>
                <a:cs typeface="Montserrat Black" pitchFamily="34" charset="-120"/>
              </a:rPr>
              <a:t>MEC-style orchestration improves drone efficiency in agriculture</a:t>
            </a:r>
            <a:endParaRPr lang="en-US" sz="1750" dirty="0"/>
          </a:p>
        </p:txBody>
      </p:sp>
      <p:sp>
        <p:nvSpPr>
          <p:cNvPr id="31" name="Shape 29"/>
          <p:cNvSpPr/>
          <p:nvPr/>
        </p:nvSpPr>
        <p:spPr>
          <a:xfrm>
            <a:off x="5164336" y="6675239"/>
            <a:ext cx="408742" cy="408742"/>
          </a:xfrm>
          <a:prstGeom prst="roundRect">
            <a:avLst>
              <a:gd name="adj" fmla="val 2237"/>
            </a:avLst>
          </a:prstGeom>
          <a:solidFill>
            <a:srgbClr val="F8ECE4"/>
          </a:solidFill>
          <a:ln w="7620">
            <a:solidFill>
              <a:srgbClr val="151617"/>
            </a:solidFill>
            <a:prstDash val="solid"/>
          </a:ln>
          <a:effectLst>
            <a:outerShdw sx="100000" sy="100000" kx="0" ky="0" algn="bl" rotWithShape="0" blurRad="0" dist="16510" dir="2700000">
              <a:srgbClr val="151617">
                <a:alpha val="100000"/>
              </a:srgbClr>
            </a:outerShdw>
          </a:effectLst>
        </p:spPr>
      </p:sp>
      <p:sp>
        <p:nvSpPr>
          <p:cNvPr id="32" name="Text 30"/>
          <p:cNvSpPr/>
          <p:nvPr/>
        </p:nvSpPr>
        <p:spPr>
          <a:xfrm>
            <a:off x="5232440" y="6709291"/>
            <a:ext cx="272415" cy="340519"/>
          </a:xfrm>
          <a:prstGeom prst="rect">
            <a:avLst/>
          </a:prstGeom>
          <a:noFill/>
          <a:ln/>
        </p:spPr>
        <p:txBody>
          <a:bodyPr wrap="none" lIns="0" tIns="0" rIns="0" bIns="0" rtlCol="0" anchor="t"/>
          <a:lstStyle/>
          <a:p>
            <a:pPr algn="ctr" indent="0" marL="0">
              <a:lnSpc>
                <a:spcPts val="2100"/>
              </a:lnSpc>
              <a:buNone/>
            </a:pPr>
            <a:r>
              <a:rPr lang="en-US" sz="2100" b="1" dirty="0">
                <a:solidFill>
                  <a:srgbClr val="151617"/>
                </a:solidFill>
                <a:latin typeface="Montserrat Black" pitchFamily="34" charset="0"/>
                <a:ea typeface="Montserrat Black" pitchFamily="34" charset="-122"/>
                <a:cs typeface="Montserrat Black" pitchFamily="34" charset="-120"/>
              </a:rPr>
              <a:t>2</a:t>
            </a:r>
            <a:endParaRPr lang="en-US" sz="2100" dirty="0"/>
          </a:p>
        </p:txBody>
      </p:sp>
      <p:sp>
        <p:nvSpPr>
          <p:cNvPr id="33" name="Text 31"/>
          <p:cNvSpPr/>
          <p:nvPr/>
        </p:nvSpPr>
        <p:spPr>
          <a:xfrm>
            <a:off x="5754648" y="6737628"/>
            <a:ext cx="3711297" cy="851178"/>
          </a:xfrm>
          <a:prstGeom prst="rect">
            <a:avLst/>
          </a:prstGeom>
          <a:noFill/>
          <a:ln/>
        </p:spPr>
        <p:txBody>
          <a:bodyPr wrap="square" lIns="0" tIns="0" rIns="0" bIns="0" rtlCol="0" anchor="t"/>
          <a:lstStyle/>
          <a:p>
            <a:pPr algn="l" indent="0" marL="0">
              <a:lnSpc>
                <a:spcPts val="2200"/>
              </a:lnSpc>
              <a:buNone/>
            </a:pPr>
            <a:r>
              <a:rPr lang="en-US" sz="1750" b="1" dirty="0">
                <a:solidFill>
                  <a:srgbClr val="151617"/>
                </a:solidFill>
                <a:latin typeface="Montserrat Black" pitchFamily="34" charset="0"/>
                <a:ea typeface="Montserrat Black" pitchFamily="34" charset="-122"/>
                <a:cs typeface="Montserrat Black" pitchFamily="34" charset="-120"/>
              </a:rPr>
              <a:t>Reduces decision delay for time-sensitive crop conditions</a:t>
            </a:r>
            <a:endParaRPr lang="en-US" sz="1750" dirty="0"/>
          </a:p>
        </p:txBody>
      </p:sp>
      <p:sp>
        <p:nvSpPr>
          <p:cNvPr id="34" name="Shape 32"/>
          <p:cNvSpPr/>
          <p:nvPr/>
        </p:nvSpPr>
        <p:spPr>
          <a:xfrm>
            <a:off x="9692997" y="6675239"/>
            <a:ext cx="408742" cy="408742"/>
          </a:xfrm>
          <a:prstGeom prst="roundRect">
            <a:avLst>
              <a:gd name="adj" fmla="val 2237"/>
            </a:avLst>
          </a:prstGeom>
          <a:solidFill>
            <a:srgbClr val="F8ECE4"/>
          </a:solidFill>
          <a:ln w="7620">
            <a:solidFill>
              <a:srgbClr val="151617"/>
            </a:solidFill>
            <a:prstDash val="solid"/>
          </a:ln>
          <a:effectLst>
            <a:outerShdw sx="100000" sy="100000" kx="0" ky="0" algn="bl" rotWithShape="0" blurRad="0" dist="16510" dir="2700000">
              <a:srgbClr val="151617">
                <a:alpha val="100000"/>
              </a:srgbClr>
            </a:outerShdw>
          </a:effectLst>
        </p:spPr>
      </p:sp>
      <p:sp>
        <p:nvSpPr>
          <p:cNvPr id="35" name="Text 33"/>
          <p:cNvSpPr/>
          <p:nvPr/>
        </p:nvSpPr>
        <p:spPr>
          <a:xfrm>
            <a:off x="9761101" y="6709291"/>
            <a:ext cx="272415" cy="340519"/>
          </a:xfrm>
          <a:prstGeom prst="rect">
            <a:avLst/>
          </a:prstGeom>
          <a:noFill/>
          <a:ln/>
        </p:spPr>
        <p:txBody>
          <a:bodyPr wrap="none" lIns="0" tIns="0" rIns="0" bIns="0" rtlCol="0" anchor="t"/>
          <a:lstStyle/>
          <a:p>
            <a:pPr algn="ctr" indent="0" marL="0">
              <a:lnSpc>
                <a:spcPts val="2100"/>
              </a:lnSpc>
              <a:buNone/>
            </a:pPr>
            <a:r>
              <a:rPr lang="en-US" sz="2100" b="1" dirty="0">
                <a:solidFill>
                  <a:srgbClr val="151617"/>
                </a:solidFill>
                <a:latin typeface="Montserrat Black" pitchFamily="34" charset="0"/>
                <a:ea typeface="Montserrat Black" pitchFamily="34" charset="-122"/>
                <a:cs typeface="Montserrat Black" pitchFamily="34" charset="-120"/>
              </a:rPr>
              <a:t>3</a:t>
            </a:r>
            <a:endParaRPr lang="en-US" sz="2100" dirty="0"/>
          </a:p>
        </p:txBody>
      </p:sp>
      <p:sp>
        <p:nvSpPr>
          <p:cNvPr id="36" name="Text 34"/>
          <p:cNvSpPr/>
          <p:nvPr/>
        </p:nvSpPr>
        <p:spPr>
          <a:xfrm>
            <a:off x="10283309" y="6737628"/>
            <a:ext cx="3711297" cy="851178"/>
          </a:xfrm>
          <a:prstGeom prst="rect">
            <a:avLst/>
          </a:prstGeom>
          <a:noFill/>
          <a:ln/>
        </p:spPr>
        <p:txBody>
          <a:bodyPr wrap="square" lIns="0" tIns="0" rIns="0" bIns="0" rtlCol="0" anchor="t"/>
          <a:lstStyle/>
          <a:p>
            <a:pPr algn="l" indent="0" marL="0">
              <a:lnSpc>
                <a:spcPts val="2200"/>
              </a:lnSpc>
              <a:buNone/>
            </a:pPr>
            <a:r>
              <a:rPr lang="en-US" sz="1750" b="1" dirty="0">
                <a:solidFill>
                  <a:srgbClr val="151617"/>
                </a:solidFill>
                <a:latin typeface="Montserrat Black" pitchFamily="34" charset="0"/>
                <a:ea typeface="Montserrat Black" pitchFamily="34" charset="-122"/>
                <a:cs typeface="Montserrat Black" pitchFamily="34" charset="-120"/>
              </a:rPr>
              <a:t>Validates edge-first strategies for robust, scalable agri-tech deployments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2025-08-04T11:39:37Z</dcterms:created>
  <dcterms:modified xsi:type="dcterms:W3CDTF">2025-08-04T11:39:37Z</dcterms:modified>
</cp:coreProperties>
</file>